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4"/>
  </p:sldMasterIdLst>
  <p:notesMasterIdLst>
    <p:notesMasterId r:id="rId12"/>
  </p:notesMasterIdLst>
  <p:sldIdLst>
    <p:sldId id="256" r:id="rId5"/>
    <p:sldId id="257" r:id="rId6"/>
    <p:sldId id="258" r:id="rId7"/>
    <p:sldId id="259" r:id="rId8"/>
    <p:sldId id="260" r:id="rId9"/>
    <p:sldId id="261" r:id="rId10"/>
    <p:sldId id="26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7" autoAdjust="0"/>
    <p:restoredTop sz="89198" autoAdjust="0"/>
  </p:normalViewPr>
  <p:slideViewPr>
    <p:cSldViewPr snapToGrid="0">
      <p:cViewPr varScale="1">
        <p:scale>
          <a:sx n="125" d="100"/>
          <a:sy n="125" d="100"/>
        </p:scale>
        <p:origin x="2971"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9130ED-0628-42F3-9CF2-63BF15BD348D}" type="datetimeFigureOut">
              <a:rPr lang="en-US" smtClean="0"/>
              <a:t>10/30/2024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C05C09-668D-40EF-9587-421A6F569678}" type="slidenum">
              <a:rPr lang="en-US" smtClean="0"/>
              <a:t>‹#›</a:t>
            </a:fld>
            <a:endParaRPr lang="en-US"/>
          </a:p>
        </p:txBody>
      </p:sp>
    </p:spTree>
    <p:extLst>
      <p:ext uri="{BB962C8B-B14F-4D97-AF65-F5344CB8AC3E}">
        <p14:creationId xmlns:p14="http://schemas.microsoft.com/office/powerpoint/2010/main" val="15981094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does not include </a:t>
            </a:r>
            <a:r>
              <a:rPr lang="en-US" dirty="0" err="1"/>
              <a:t>Youtube</a:t>
            </a:r>
            <a:r>
              <a:rPr lang="en-US" dirty="0"/>
              <a:t> or access to upload or modify access to </a:t>
            </a:r>
            <a:r>
              <a:rPr lang="en-US" dirty="0" err="1"/>
              <a:t>Youtube</a:t>
            </a:r>
            <a:r>
              <a:rPr lang="en-US" dirty="0"/>
              <a:t>.</a:t>
            </a:r>
          </a:p>
          <a:p>
            <a:r>
              <a:rPr lang="en-US" dirty="0"/>
              <a:t>All Google Apps are still available as long as you are not storing the content of Google Drive.</a:t>
            </a:r>
          </a:p>
        </p:txBody>
      </p:sp>
      <p:sp>
        <p:nvSpPr>
          <p:cNvPr id="4" name="Slide Number Placeholder 3"/>
          <p:cNvSpPr>
            <a:spLocks noGrp="1"/>
          </p:cNvSpPr>
          <p:nvPr>
            <p:ph type="sldNum" sz="quarter" idx="5"/>
          </p:nvPr>
        </p:nvSpPr>
        <p:spPr/>
        <p:txBody>
          <a:bodyPr/>
          <a:lstStyle/>
          <a:p>
            <a:fld id="{6BC05C09-668D-40EF-9587-421A6F569678}" type="slidenum">
              <a:rPr lang="en-US" smtClean="0"/>
              <a:t>2</a:t>
            </a:fld>
            <a:endParaRPr lang="en-US"/>
          </a:p>
        </p:txBody>
      </p:sp>
    </p:spTree>
    <p:extLst>
      <p:ext uri="{BB962C8B-B14F-4D97-AF65-F5344CB8AC3E}">
        <p14:creationId xmlns:p14="http://schemas.microsoft.com/office/powerpoint/2010/main" val="932608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$170,000/year on email filtering software (Abnormal) which augments MS-Defender</a:t>
            </a:r>
          </a:p>
        </p:txBody>
      </p:sp>
      <p:sp>
        <p:nvSpPr>
          <p:cNvPr id="4" name="Slide Number Placeholder 3"/>
          <p:cNvSpPr>
            <a:spLocks noGrp="1"/>
          </p:cNvSpPr>
          <p:nvPr>
            <p:ph type="sldNum" sz="quarter" idx="5"/>
          </p:nvPr>
        </p:nvSpPr>
        <p:spPr/>
        <p:txBody>
          <a:bodyPr/>
          <a:lstStyle/>
          <a:p>
            <a:fld id="{6BC05C09-668D-40EF-9587-421A6F569678}" type="slidenum">
              <a:rPr lang="en-US" smtClean="0"/>
              <a:t>3</a:t>
            </a:fld>
            <a:endParaRPr lang="en-US"/>
          </a:p>
        </p:txBody>
      </p:sp>
    </p:spTree>
    <p:extLst>
      <p:ext uri="{BB962C8B-B14F-4D97-AF65-F5344CB8AC3E}">
        <p14:creationId xmlns:p14="http://schemas.microsoft.com/office/powerpoint/2010/main" val="33549742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9" name="Picture 8" descr="HD-PanelTitle-GrommetsCombine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2692398" y="1871131"/>
            <a:ext cx="6815669" cy="1515533"/>
          </a:xfrm>
        </p:spPr>
        <p:txBody>
          <a:bodyPr anchor="b">
            <a:noAutofit/>
          </a:bodyPr>
          <a:lstStyle>
            <a:lvl1pPr algn="ct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692398" y="3657597"/>
            <a:ext cx="6815669" cy="1320802"/>
          </a:xfrm>
        </p:spPr>
        <p:txBody>
          <a:bodyPr anchor="t">
            <a:normAutofit/>
          </a:bodyPr>
          <a:lstStyle>
            <a:lvl1pPr marL="0" indent="0" algn="ct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983232" y="5037663"/>
            <a:ext cx="897467" cy="279400"/>
          </a:xfrm>
        </p:spPr>
        <p:txBody>
          <a:bodyPr/>
          <a:lstStyle/>
          <a:p>
            <a:fld id="{5F826F86-D8B6-4CCE-B8F1-B7F32051C20C}" type="datetimeFigureOut">
              <a:rPr lang="en-US" smtClean="0"/>
              <a:t>10/30/2024</a:t>
            </a:fld>
            <a:endParaRPr lang="en-US"/>
          </a:p>
        </p:txBody>
      </p:sp>
      <p:sp>
        <p:nvSpPr>
          <p:cNvPr id="5" name="Footer Placeholder 4"/>
          <p:cNvSpPr>
            <a:spLocks noGrp="1"/>
          </p:cNvSpPr>
          <p:nvPr>
            <p:ph type="ftr" sz="quarter" idx="11"/>
          </p:nvPr>
        </p:nvSpPr>
        <p:spPr>
          <a:xfrm>
            <a:off x="2692397" y="5037663"/>
            <a:ext cx="5214635" cy="279400"/>
          </a:xfrm>
        </p:spPr>
        <p:txBody>
          <a:bodyPr/>
          <a:lstStyle/>
          <a:p>
            <a:endParaRPr lang="en-US"/>
          </a:p>
        </p:txBody>
      </p:sp>
      <p:sp>
        <p:nvSpPr>
          <p:cNvPr id="6" name="Slide Number Placeholder 5"/>
          <p:cNvSpPr>
            <a:spLocks noGrp="1"/>
          </p:cNvSpPr>
          <p:nvPr>
            <p:ph type="sldNum" sz="quarter" idx="12"/>
          </p:nvPr>
        </p:nvSpPr>
        <p:spPr>
          <a:xfrm>
            <a:off x="8956900" y="5037663"/>
            <a:ext cx="551167" cy="279400"/>
          </a:xfrm>
        </p:spPr>
        <p:txBody>
          <a:bodyPr/>
          <a:lstStyle/>
          <a:p>
            <a:fld id="{5A31E560-88F9-49DE-AE8D-673EFC300528}" type="slidenum">
              <a:rPr lang="en-US" smtClean="0"/>
              <a:t>‹#›</a:t>
            </a:fld>
            <a:endParaRPr lang="en-US"/>
          </a:p>
        </p:txBody>
      </p:sp>
      <p:cxnSp>
        <p:nvCxnSpPr>
          <p:cNvPr id="15" name="Straight Connector 14"/>
          <p:cNvCxnSpPr/>
          <p:nvPr/>
        </p:nvCxnSpPr>
        <p:spPr>
          <a:xfrm>
            <a:off x="2692399" y="3522131"/>
            <a:ext cx="6815668"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98248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401" y="4815415"/>
            <a:ext cx="9609666"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041427" y="1041399"/>
            <a:ext cx="10105972" cy="3335869"/>
          </a:xfrm>
          <a:prstGeom prst="roundRect">
            <a:avLst>
              <a:gd name="adj" fmla="val 0"/>
            </a:avLst>
          </a:prstGeom>
          <a:ln w="57150" cmpd="thickThin">
            <a:solidFill>
              <a:schemeClr val="tx1">
                <a:lumMod val="50000"/>
                <a:lumOff val="50000"/>
              </a:schemeClr>
            </a:solidFill>
            <a:miter lim="800000"/>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295401" y="5382153"/>
            <a:ext cx="9609666"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F826F86-D8B6-4CCE-B8F1-B7F32051C20C}" type="datetimeFigureOut">
              <a:rPr lang="en-US" smtClean="0"/>
              <a:t>10/30/2024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31E560-88F9-49DE-AE8D-673EFC300528}" type="slidenum">
              <a:rPr lang="en-US" smtClean="0"/>
              <a:t>‹#›</a:t>
            </a:fld>
            <a:endParaRPr lang="en-US"/>
          </a:p>
        </p:txBody>
      </p:sp>
    </p:spTree>
    <p:extLst>
      <p:ext uri="{BB962C8B-B14F-4D97-AF65-F5344CB8AC3E}">
        <p14:creationId xmlns:p14="http://schemas.microsoft.com/office/powerpoint/2010/main" val="430330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303868" y="982132"/>
            <a:ext cx="9592732" cy="2954868"/>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303868" y="4343399"/>
            <a:ext cx="9592732"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F826F86-D8B6-4CCE-B8F1-B7F32051C20C}" type="datetimeFigureOut">
              <a:rPr lang="en-US" smtClean="0"/>
              <a:t>10/30/2024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31E560-88F9-49DE-AE8D-673EFC300528}" type="slidenum">
              <a:rPr lang="en-US" smtClean="0"/>
              <a:t>‹#›</a:t>
            </a:fld>
            <a:endParaRPr lang="en-US"/>
          </a:p>
        </p:txBody>
      </p:sp>
      <p:cxnSp>
        <p:nvCxnSpPr>
          <p:cNvPr id="15" name="Straight Connector 14"/>
          <p:cNvCxnSpPr/>
          <p:nvPr/>
        </p:nvCxnSpPr>
        <p:spPr>
          <a:xfrm>
            <a:off x="1396169" y="4140199"/>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453344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3" y="982132"/>
            <a:ext cx="9296398" cy="2370668"/>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674812" y="3352800"/>
            <a:ext cx="8839202" cy="584200"/>
          </a:xfrm>
        </p:spPr>
        <p:txBody>
          <a:bodyPr anchor="ctr">
            <a:normAutofit/>
          </a:bodyPr>
          <a:lstStyle>
            <a:lvl1pPr marL="0" indent="0" algn="r">
              <a:buFontTx/>
              <a:buNone/>
              <a:defRPr sz="20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295401" y="4343399"/>
            <a:ext cx="9609666"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F826F86-D8B6-4CCE-B8F1-B7F32051C20C}" type="datetimeFigureOut">
              <a:rPr lang="en-US" smtClean="0"/>
              <a:t>10/30/2024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31E560-88F9-49DE-AE8D-673EFC300528}" type="slidenum">
              <a:rPr lang="en-US" smtClean="0"/>
              <a:t>‹#›</a:t>
            </a:fld>
            <a:endParaRPr lang="en-US"/>
          </a:p>
        </p:txBody>
      </p:sp>
      <p:sp>
        <p:nvSpPr>
          <p:cNvPr id="14" name="TextBox 13"/>
          <p:cNvSpPr txBox="1"/>
          <p:nvPr/>
        </p:nvSpPr>
        <p:spPr>
          <a:xfrm>
            <a:off x="862013" y="879961"/>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600267" y="2827870"/>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19" name="Straight Connector 18"/>
          <p:cNvCxnSpPr/>
          <p:nvPr/>
        </p:nvCxnSpPr>
        <p:spPr>
          <a:xfrm>
            <a:off x="1396169" y="4140199"/>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627053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295402" y="3308581"/>
            <a:ext cx="9609668"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295401" y="4777381"/>
            <a:ext cx="9609668"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F826F86-D8B6-4CCE-B8F1-B7F32051C20C}" type="datetimeFigureOut">
              <a:rPr lang="en-US" smtClean="0"/>
              <a:t>10/30/2024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31E560-88F9-49DE-AE8D-673EFC300528}" type="slidenum">
              <a:rPr lang="en-US" smtClean="0"/>
              <a:t>‹#›</a:t>
            </a:fld>
            <a:endParaRPr lang="en-US"/>
          </a:p>
        </p:txBody>
      </p:sp>
    </p:spTree>
    <p:extLst>
      <p:ext uri="{BB962C8B-B14F-4D97-AF65-F5344CB8AC3E}">
        <p14:creationId xmlns:p14="http://schemas.microsoft.com/office/powerpoint/2010/main" val="30681465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446213" y="982132"/>
            <a:ext cx="9296398" cy="2243668"/>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4" name="Text Placeholder 2"/>
          <p:cNvSpPr>
            <a:spLocks noGrp="1"/>
          </p:cNvSpPr>
          <p:nvPr>
            <p:ph type="body" idx="13"/>
          </p:nvPr>
        </p:nvSpPr>
        <p:spPr>
          <a:xfrm>
            <a:off x="1295401" y="3639312"/>
            <a:ext cx="9609668" cy="886968"/>
          </a:xfrm>
        </p:spPr>
        <p:txBody>
          <a:bodyPr anchor="b">
            <a:normAutofit/>
          </a:bodyPr>
          <a:lstStyle>
            <a:lvl1pPr marL="0" indent="0" algn="l">
              <a:spcBef>
                <a:spcPts val="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3" name="Text Placeholder 2"/>
          <p:cNvSpPr>
            <a:spLocks noGrp="1"/>
          </p:cNvSpPr>
          <p:nvPr>
            <p:ph type="body" idx="1"/>
          </p:nvPr>
        </p:nvSpPr>
        <p:spPr>
          <a:xfrm>
            <a:off x="1295401" y="4529667"/>
            <a:ext cx="9609668" cy="13462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F826F86-D8B6-4CCE-B8F1-B7F32051C20C}" type="datetimeFigureOut">
              <a:rPr lang="en-US" smtClean="0"/>
              <a:t>10/30/2024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31E560-88F9-49DE-AE8D-673EFC300528}" type="slidenum">
              <a:rPr lang="en-US" smtClean="0"/>
              <a:t>‹#›</a:t>
            </a:fld>
            <a:endParaRPr lang="en-US"/>
          </a:p>
        </p:txBody>
      </p:sp>
      <p:sp>
        <p:nvSpPr>
          <p:cNvPr id="12" name="TextBox 11"/>
          <p:cNvSpPr txBox="1"/>
          <p:nvPr/>
        </p:nvSpPr>
        <p:spPr>
          <a:xfrm>
            <a:off x="862013" y="879961"/>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3" name="TextBox 12"/>
          <p:cNvSpPr txBox="1"/>
          <p:nvPr/>
        </p:nvSpPr>
        <p:spPr>
          <a:xfrm>
            <a:off x="10600267" y="259926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26" name="Straight Connector 25"/>
          <p:cNvCxnSpPr/>
          <p:nvPr/>
        </p:nvCxnSpPr>
        <p:spPr>
          <a:xfrm>
            <a:off x="1396169" y="3429000"/>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60000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295401" y="982132"/>
            <a:ext cx="9609666" cy="2243668"/>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1" name="Text Placeholder 2"/>
          <p:cNvSpPr>
            <a:spLocks noGrp="1"/>
          </p:cNvSpPr>
          <p:nvPr>
            <p:ph type="body" idx="13"/>
          </p:nvPr>
        </p:nvSpPr>
        <p:spPr>
          <a:xfrm>
            <a:off x="1295401" y="3630168"/>
            <a:ext cx="9609668" cy="841248"/>
          </a:xfrm>
        </p:spPr>
        <p:txBody>
          <a:bodyPr anchor="b">
            <a:normAutofit/>
          </a:bodyPr>
          <a:lstStyle>
            <a:lvl1pPr marL="0" indent="0" algn="l">
              <a:spcBef>
                <a:spcPts val="0"/>
              </a:spcBef>
              <a:buNone/>
              <a:defRPr sz="2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3" name="Text Placeholder 2"/>
          <p:cNvSpPr>
            <a:spLocks noGrp="1"/>
          </p:cNvSpPr>
          <p:nvPr>
            <p:ph type="body" idx="1"/>
          </p:nvPr>
        </p:nvSpPr>
        <p:spPr>
          <a:xfrm>
            <a:off x="1295400" y="4470399"/>
            <a:ext cx="9609670" cy="14054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F826F86-D8B6-4CCE-B8F1-B7F32051C20C}" type="datetimeFigureOut">
              <a:rPr lang="en-US" smtClean="0"/>
              <a:t>10/30/2024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31E560-88F9-49DE-AE8D-673EFC300528}" type="slidenum">
              <a:rPr lang="en-US" smtClean="0"/>
              <a:t>‹#›</a:t>
            </a:fld>
            <a:endParaRPr lang="en-US"/>
          </a:p>
        </p:txBody>
      </p:sp>
      <p:cxnSp>
        <p:nvCxnSpPr>
          <p:cNvPr id="15" name="Straight Connector 14"/>
          <p:cNvCxnSpPr/>
          <p:nvPr/>
        </p:nvCxnSpPr>
        <p:spPr>
          <a:xfrm>
            <a:off x="1396169" y="3429000"/>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662547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826F86-D8B6-4CCE-B8F1-B7F32051C20C}" type="datetimeFigureOut">
              <a:rPr lang="en-US" smtClean="0"/>
              <a:t>10/30/2024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31E560-88F9-49DE-AE8D-673EFC300528}" type="slidenum">
              <a:rPr lang="en-US" smtClean="0"/>
              <a:t>‹#›</a:t>
            </a:fld>
            <a:endParaRPr lang="en-US"/>
          </a:p>
        </p:txBody>
      </p:sp>
      <p:cxnSp>
        <p:nvCxnSpPr>
          <p:cNvPr id="14" name="Straight Connector 13"/>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619769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9356" y="982131"/>
            <a:ext cx="1890895" cy="489373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95398" y="982132"/>
            <a:ext cx="7433025" cy="4893734"/>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826F86-D8B6-4CCE-B8F1-B7F32051C20C}" type="datetimeFigureOut">
              <a:rPr lang="en-US" smtClean="0"/>
              <a:t>10/30/2024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31E560-88F9-49DE-AE8D-673EFC300528}" type="slidenum">
              <a:rPr lang="en-US" smtClean="0"/>
              <a:t>‹#›</a:t>
            </a:fld>
            <a:endParaRPr lang="en-US"/>
          </a:p>
        </p:txBody>
      </p:sp>
      <p:cxnSp>
        <p:nvCxnSpPr>
          <p:cNvPr id="14" name="Straight Connector 13"/>
          <p:cNvCxnSpPr/>
          <p:nvPr/>
        </p:nvCxnSpPr>
        <p:spPr>
          <a:xfrm>
            <a:off x="8863890" y="990600"/>
            <a:ext cx="0" cy="487680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36332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7" name="Straight Connector 6"/>
          <p:cNvCxnSpPr/>
          <p:nvPr/>
        </p:nvCxnSpPr>
        <p:spPr>
          <a:xfrm>
            <a:off x="1396169" y="2421466"/>
            <a:ext cx="9407298"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826F86-D8B6-4CCE-B8F1-B7F32051C20C}" type="datetimeFigureOut">
              <a:rPr lang="en-US" smtClean="0"/>
              <a:t>10/30/2024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31E560-88F9-49DE-AE8D-673EFC300528}" type="slidenum">
              <a:rPr lang="en-US" smtClean="0"/>
              <a:t>‹#›</a:t>
            </a:fld>
            <a:endParaRPr lang="en-US"/>
          </a:p>
        </p:txBody>
      </p:sp>
    </p:spTree>
    <p:extLst>
      <p:ext uri="{BB962C8B-B14F-4D97-AF65-F5344CB8AC3E}">
        <p14:creationId xmlns:p14="http://schemas.microsoft.com/office/powerpoint/2010/main" val="2182075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15069" y="1752606"/>
            <a:ext cx="8158688" cy="1822514"/>
          </a:xfrm>
        </p:spPr>
        <p:txBody>
          <a:bodyPr anchor="b">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2015067" y="3846051"/>
            <a:ext cx="8158690" cy="954547"/>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F826F86-D8B6-4CCE-B8F1-B7F32051C20C}" type="datetimeFigureOut">
              <a:rPr lang="en-US" smtClean="0"/>
              <a:t>10/30/2024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31E560-88F9-49DE-AE8D-673EFC300528}" type="slidenum">
              <a:rPr lang="en-US" smtClean="0"/>
              <a:t>‹#›</a:t>
            </a:fld>
            <a:endParaRPr lang="en-US"/>
          </a:p>
        </p:txBody>
      </p:sp>
      <p:cxnSp>
        <p:nvCxnSpPr>
          <p:cNvPr id="16" name="Straight Connector 15"/>
          <p:cNvCxnSpPr/>
          <p:nvPr/>
        </p:nvCxnSpPr>
        <p:spPr>
          <a:xfrm>
            <a:off x="2012723" y="3710585"/>
            <a:ext cx="8163380"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32278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8" name="Straight Connector 7"/>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98448" y="2560320"/>
            <a:ext cx="4718304" cy="3310128"/>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1344" y="2560320"/>
            <a:ext cx="4718304" cy="3310128"/>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F826F86-D8B6-4CCE-B8F1-B7F32051C20C}" type="datetimeFigureOut">
              <a:rPr lang="en-US" smtClean="0"/>
              <a:t>10/30/2024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31E560-88F9-49DE-AE8D-673EFC300528}" type="slidenum">
              <a:rPr lang="en-US" smtClean="0"/>
              <a:t>‹#›</a:t>
            </a:fld>
            <a:endParaRPr lang="en-US"/>
          </a:p>
        </p:txBody>
      </p:sp>
    </p:spTree>
    <p:extLst>
      <p:ext uri="{BB962C8B-B14F-4D97-AF65-F5344CB8AC3E}">
        <p14:creationId xmlns:p14="http://schemas.microsoft.com/office/powerpoint/2010/main" val="374385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295400" y="2658533"/>
            <a:ext cx="4718304" cy="576262"/>
          </a:xfrm>
        </p:spPr>
        <p:txBody>
          <a:bodyPr anchor="b">
            <a:noAutofit/>
          </a:bodyPr>
          <a:lstStyle>
            <a:lvl1pPr marL="0" indent="0">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95400" y="3243262"/>
            <a:ext cx="4718304" cy="2632605"/>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0671" y="2658533"/>
            <a:ext cx="4718304" cy="576262"/>
          </a:xfrm>
        </p:spPr>
        <p:txBody>
          <a:bodyPr anchor="b">
            <a:noAutofit/>
          </a:bodyPr>
          <a:lstStyle>
            <a:lvl1pPr marL="0" indent="0">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0671" y="3243262"/>
            <a:ext cx="4718304" cy="2632605"/>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826F86-D8B6-4CCE-B8F1-B7F32051C20C}" type="datetimeFigureOut">
              <a:rPr lang="en-US" smtClean="0"/>
              <a:t>10/30/2024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31E560-88F9-49DE-AE8D-673EFC300528}" type="slidenum">
              <a:rPr lang="en-US" smtClean="0"/>
              <a:t>‹#›</a:t>
            </a:fld>
            <a:endParaRPr lang="en-US"/>
          </a:p>
        </p:txBody>
      </p:sp>
      <p:cxnSp>
        <p:nvCxnSpPr>
          <p:cNvPr id="18" name="Straight Connector 17"/>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22856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F826F86-D8B6-4CCE-B8F1-B7F32051C20C}" type="datetimeFigureOut">
              <a:rPr lang="en-US" smtClean="0"/>
              <a:t>10/30/2024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31E560-88F9-49DE-AE8D-673EFC300528}" type="slidenum">
              <a:rPr lang="en-US" smtClean="0"/>
              <a:t>‹#›</a:t>
            </a:fld>
            <a:endParaRPr lang="en-US"/>
          </a:p>
        </p:txBody>
      </p:sp>
      <p:cxnSp>
        <p:nvCxnSpPr>
          <p:cNvPr id="14" name="Straight Connector 13"/>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87782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826F86-D8B6-4CCE-B8F1-B7F32051C20C}" type="datetimeFigureOut">
              <a:rPr lang="en-US" smtClean="0"/>
              <a:t>10/30/2024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31E560-88F9-49DE-AE8D-673EFC300528}" type="slidenum">
              <a:rPr lang="en-US" smtClean="0"/>
              <a:t>‹#›</a:t>
            </a:fld>
            <a:endParaRPr lang="en-US"/>
          </a:p>
        </p:txBody>
      </p:sp>
    </p:spTree>
    <p:extLst>
      <p:ext uri="{BB962C8B-B14F-4D97-AF65-F5344CB8AC3E}">
        <p14:creationId xmlns:p14="http://schemas.microsoft.com/office/powerpoint/2010/main" val="1316923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3811" y="1388534"/>
            <a:ext cx="3718455"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418668" y="982131"/>
            <a:ext cx="5469466" cy="4893735"/>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93811" y="3031065"/>
            <a:ext cx="3718455"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F826F86-D8B6-4CCE-B8F1-B7F32051C20C}" type="datetimeFigureOut">
              <a:rPr lang="en-US" smtClean="0"/>
              <a:t>10/30/2024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31E560-88F9-49DE-AE8D-673EFC300528}" type="slidenum">
              <a:rPr lang="en-US" smtClean="0"/>
              <a:t>‹#›</a:t>
            </a:fld>
            <a:endParaRPr lang="en-US"/>
          </a:p>
        </p:txBody>
      </p:sp>
      <p:cxnSp>
        <p:nvCxnSpPr>
          <p:cNvPr id="16" name="Straight Connector 15"/>
          <p:cNvCxnSpPr/>
          <p:nvPr/>
        </p:nvCxnSpPr>
        <p:spPr>
          <a:xfrm>
            <a:off x="1396169" y="2912533"/>
            <a:ext cx="35144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70840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399" y="1883832"/>
            <a:ext cx="6241816" cy="1371600"/>
          </a:xfrm>
        </p:spPr>
        <p:txBody>
          <a:bodyPr anchor="b">
            <a:normAutofit/>
          </a:bodyPr>
          <a:lstStyle>
            <a:lvl1pPr algn="ctr">
              <a:defRPr sz="2800" b="0"/>
            </a:lvl1pPr>
          </a:lstStyle>
          <a:p>
            <a:r>
              <a:rPr lang="en-US"/>
              <a:t>Click to edit Master title style</a:t>
            </a:r>
            <a:endParaRPr lang="en-US" dirty="0"/>
          </a:p>
        </p:txBody>
      </p:sp>
      <p:sp>
        <p:nvSpPr>
          <p:cNvPr id="17" name="Picture Placeholder 2"/>
          <p:cNvSpPr>
            <a:spLocks noGrp="1" noChangeAspect="1"/>
          </p:cNvSpPr>
          <p:nvPr>
            <p:ph type="pic" idx="1"/>
          </p:nvPr>
        </p:nvSpPr>
        <p:spPr>
          <a:xfrm>
            <a:off x="8094831" y="1041400"/>
            <a:ext cx="3063347" cy="4775200"/>
          </a:xfrm>
          <a:prstGeom prst="roundRect">
            <a:avLst>
              <a:gd name="adj" fmla="val 0"/>
            </a:avLst>
          </a:prstGeom>
          <a:ln w="57150" cmpd="thickThin">
            <a:solidFill>
              <a:schemeClr val="tx1">
                <a:lumMod val="50000"/>
                <a:lumOff val="50000"/>
              </a:schemeClr>
            </a:solidFill>
            <a:miter lim="800000"/>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295399" y="3255432"/>
            <a:ext cx="6241816" cy="1828800"/>
          </a:xfrm>
        </p:spPr>
        <p:txBody>
          <a:bodyPr anchor="t">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F826F86-D8B6-4CCE-B8F1-B7F32051C20C}" type="datetimeFigureOut">
              <a:rPr lang="en-US" smtClean="0"/>
              <a:t>10/30/2024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31E560-88F9-49DE-AE8D-673EFC300528}" type="slidenum">
              <a:rPr lang="en-US" smtClean="0"/>
              <a:t>‹#›</a:t>
            </a:fld>
            <a:endParaRPr lang="en-US"/>
          </a:p>
        </p:txBody>
      </p:sp>
    </p:spTree>
    <p:extLst>
      <p:ext uri="{BB962C8B-B14F-4D97-AF65-F5344CB8AC3E}">
        <p14:creationId xmlns:p14="http://schemas.microsoft.com/office/powerpoint/2010/main" val="2264658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7" name="Picture 6" descr="HD-PanelContent-GrommetsCombined.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Placeholder 1"/>
          <p:cNvSpPr>
            <a:spLocks noGrp="1"/>
          </p:cNvSpPr>
          <p:nvPr>
            <p:ph type="title"/>
          </p:nvPr>
        </p:nvSpPr>
        <p:spPr>
          <a:xfrm>
            <a:off x="1295402" y="982132"/>
            <a:ext cx="9601196" cy="13038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95401" y="2556932"/>
            <a:ext cx="9601196" cy="3318936"/>
          </a:xfrm>
          <a:prstGeom prst="rect">
            <a:avLst/>
          </a:prstGeom>
        </p:spPr>
        <p:txBody>
          <a:bodyPr vert="horz" lIns="91440" tIns="45720" rIns="91440" bIns="45720" rtlCol="0"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677501" y="5969000"/>
            <a:ext cx="160020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F826F86-D8B6-4CCE-B8F1-B7F32051C20C}" type="datetimeFigureOut">
              <a:rPr lang="en-US" smtClean="0"/>
              <a:t>10/30/2024</a:t>
            </a:fld>
            <a:endParaRPr lang="en-US"/>
          </a:p>
        </p:txBody>
      </p:sp>
      <p:sp>
        <p:nvSpPr>
          <p:cNvPr id="5" name="Footer Placeholder 4"/>
          <p:cNvSpPr>
            <a:spLocks noGrp="1"/>
          </p:cNvSpPr>
          <p:nvPr>
            <p:ph type="ftr" sz="quarter" idx="3"/>
          </p:nvPr>
        </p:nvSpPr>
        <p:spPr>
          <a:xfrm>
            <a:off x="1295401" y="5969000"/>
            <a:ext cx="7305900"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353901" y="5969000"/>
            <a:ext cx="542697"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A31E560-88F9-49DE-AE8D-673EFC300528}" type="slidenum">
              <a:rPr lang="en-US" smtClean="0"/>
              <a:t>‹#›</a:t>
            </a:fld>
            <a:endParaRPr lang="en-US"/>
          </a:p>
        </p:txBody>
      </p:sp>
    </p:spTree>
    <p:extLst>
      <p:ext uri="{BB962C8B-B14F-4D97-AF65-F5344CB8AC3E}">
        <p14:creationId xmlns:p14="http://schemas.microsoft.com/office/powerpoint/2010/main" val="855195426"/>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 id="2147483767" r:id="rId17"/>
  </p:sldLayoutIdLst>
  <p:txStyles>
    <p:title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CE389-B2C0-43B7-BAED-0CDB1371E61D}"/>
              </a:ext>
            </a:extLst>
          </p:cNvPr>
          <p:cNvSpPr>
            <a:spLocks noGrp="1"/>
          </p:cNvSpPr>
          <p:nvPr>
            <p:ph type="ctrTitle"/>
          </p:nvPr>
        </p:nvSpPr>
        <p:spPr>
          <a:xfrm>
            <a:off x="2692398" y="1700463"/>
            <a:ext cx="6815669" cy="1686201"/>
          </a:xfrm>
        </p:spPr>
        <p:txBody>
          <a:bodyPr/>
          <a:lstStyle/>
          <a:p>
            <a:r>
              <a:rPr lang="en-US" dirty="0"/>
              <a:t>Gmail &amp; Google Drive Risk Mitigation Policy</a:t>
            </a:r>
          </a:p>
        </p:txBody>
      </p:sp>
      <p:sp>
        <p:nvSpPr>
          <p:cNvPr id="3" name="Subtitle 2">
            <a:extLst>
              <a:ext uri="{FF2B5EF4-FFF2-40B4-BE49-F238E27FC236}">
                <a16:creationId xmlns:a16="http://schemas.microsoft.com/office/drawing/2014/main" id="{D2A6F058-2959-4BD6-A774-2EB7E5937A33}"/>
              </a:ext>
            </a:extLst>
          </p:cNvPr>
          <p:cNvSpPr>
            <a:spLocks noGrp="1"/>
          </p:cNvSpPr>
          <p:nvPr>
            <p:ph type="subTitle" idx="1"/>
          </p:nvPr>
        </p:nvSpPr>
        <p:spPr/>
        <p:txBody>
          <a:bodyPr>
            <a:normAutofit/>
          </a:bodyPr>
          <a:lstStyle/>
          <a:p>
            <a:r>
              <a:rPr lang="en-US" sz="2400" dirty="0">
                <a:latin typeface="Arial" panose="020B0604020202020204" pitchFamily="34" charset="0"/>
                <a:cs typeface="Arial" panose="020B0604020202020204" pitchFamily="34" charset="0"/>
              </a:rPr>
              <a:t>Academic Senate Presentation</a:t>
            </a:r>
          </a:p>
          <a:p>
            <a:r>
              <a:rPr lang="en-US" sz="2400" dirty="0">
                <a:latin typeface="Arial" panose="020B0604020202020204" pitchFamily="34" charset="0"/>
                <a:cs typeface="Arial" panose="020B0604020202020204" pitchFamily="34" charset="0"/>
              </a:rPr>
              <a:t>11/06/2024</a:t>
            </a:r>
          </a:p>
        </p:txBody>
      </p:sp>
    </p:spTree>
    <p:extLst>
      <p:ext uri="{BB962C8B-B14F-4D97-AF65-F5344CB8AC3E}">
        <p14:creationId xmlns:p14="http://schemas.microsoft.com/office/powerpoint/2010/main" val="683401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A9434-2455-4478-93C2-6B14C110C2ED}"/>
              </a:ext>
            </a:extLst>
          </p:cNvPr>
          <p:cNvSpPr>
            <a:spLocks noGrp="1"/>
          </p:cNvSpPr>
          <p:nvPr>
            <p:ph type="title"/>
          </p:nvPr>
        </p:nvSpPr>
        <p:spPr/>
        <p:txBody>
          <a:bodyPr/>
          <a:lstStyle/>
          <a:p>
            <a:r>
              <a:rPr lang="en-US" dirty="0"/>
              <a:t>Policy</a:t>
            </a:r>
          </a:p>
        </p:txBody>
      </p:sp>
      <p:sp>
        <p:nvSpPr>
          <p:cNvPr id="3" name="Content Placeholder 2">
            <a:extLst>
              <a:ext uri="{FF2B5EF4-FFF2-40B4-BE49-F238E27FC236}">
                <a16:creationId xmlns:a16="http://schemas.microsoft.com/office/drawing/2014/main" id="{24768096-76B3-437B-A953-EAA8E7385F94}"/>
              </a:ext>
            </a:extLst>
          </p:cNvPr>
          <p:cNvSpPr>
            <a:spLocks noGrp="1"/>
          </p:cNvSpPr>
          <p:nvPr>
            <p:ph idx="1"/>
          </p:nvPr>
        </p:nvSpPr>
        <p:spPr/>
        <p:txBody>
          <a:bodyPr/>
          <a:lstStyle/>
          <a:p>
            <a:r>
              <a:rPr lang="en-US" dirty="0"/>
              <a:t>Block Gmail and Google Drive on all YSU-owned devices.</a:t>
            </a:r>
          </a:p>
          <a:p>
            <a:r>
              <a:rPr lang="en-US" dirty="0"/>
              <a:t>Exceptions:</a:t>
            </a:r>
          </a:p>
          <a:p>
            <a:pPr lvl="1"/>
            <a:r>
              <a:rPr lang="en-US" dirty="0"/>
              <a:t>Student loaner laptops</a:t>
            </a:r>
          </a:p>
          <a:p>
            <a:pPr lvl="1"/>
            <a:r>
              <a:rPr lang="en-US" dirty="0"/>
              <a:t>Personal devices using the YSU and guest wireless networks</a:t>
            </a:r>
          </a:p>
          <a:p>
            <a:pPr lvl="1"/>
            <a:r>
              <a:rPr lang="en-US" dirty="0"/>
              <a:t>Beeghly College of Education (BCOE)</a:t>
            </a:r>
          </a:p>
          <a:p>
            <a:pPr lvl="1"/>
            <a:r>
              <a:rPr lang="en-US" dirty="0"/>
              <a:t>Others granted by the Provost Office (Academic) or CIO (Business) for reasonable use cases that cannot be accomplished using ysu.edu email, MS-Teams or OneDrive.</a:t>
            </a:r>
          </a:p>
        </p:txBody>
      </p:sp>
    </p:spTree>
    <p:extLst>
      <p:ext uri="{BB962C8B-B14F-4D97-AF65-F5344CB8AC3E}">
        <p14:creationId xmlns:p14="http://schemas.microsoft.com/office/powerpoint/2010/main" val="1601112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7E60D-80EB-472F-A470-FC7FB8F58588}"/>
              </a:ext>
            </a:extLst>
          </p:cNvPr>
          <p:cNvSpPr>
            <a:spLocks noGrp="1"/>
          </p:cNvSpPr>
          <p:nvPr>
            <p:ph type="title"/>
          </p:nvPr>
        </p:nvSpPr>
        <p:spPr/>
        <p:txBody>
          <a:bodyPr/>
          <a:lstStyle/>
          <a:p>
            <a:r>
              <a:rPr lang="en-US" dirty="0"/>
              <a:t>Why?</a:t>
            </a:r>
          </a:p>
        </p:txBody>
      </p:sp>
      <p:sp>
        <p:nvSpPr>
          <p:cNvPr id="3" name="Content Placeholder 2">
            <a:extLst>
              <a:ext uri="{FF2B5EF4-FFF2-40B4-BE49-F238E27FC236}">
                <a16:creationId xmlns:a16="http://schemas.microsoft.com/office/drawing/2014/main" id="{FB8A2F40-AF2D-44E7-AE1B-B3B8DEE131BB}"/>
              </a:ext>
            </a:extLst>
          </p:cNvPr>
          <p:cNvSpPr>
            <a:spLocks noGrp="1"/>
          </p:cNvSpPr>
          <p:nvPr>
            <p:ph idx="1"/>
          </p:nvPr>
        </p:nvSpPr>
        <p:spPr/>
        <p:txBody>
          <a:bodyPr>
            <a:normAutofit lnSpcReduction="10000"/>
          </a:bodyPr>
          <a:lstStyle/>
          <a:p>
            <a:r>
              <a:rPr lang="en-US" b="1" i="1" dirty="0"/>
              <a:t>Primary reason: 96% of all malicious cyber activity originates through email.</a:t>
            </a:r>
          </a:p>
          <a:p>
            <a:r>
              <a:rPr lang="en-US" dirty="0"/>
              <a:t>Unprotected email systems can be vulnerable to various security threats such as phishing attacks, malware, and unauthorized access. YSU prioritizes the security of their networks and data, and blocking unprotected email systems helps mitigate these risks.</a:t>
            </a:r>
          </a:p>
          <a:p>
            <a:pPr lvl="1"/>
            <a:r>
              <a:rPr lang="en-US" dirty="0"/>
              <a:t>YSU email (i.e. MS-Outlook) is protected from this activity using costly advanced email protection software.  </a:t>
            </a:r>
          </a:p>
          <a:p>
            <a:pPr lvl="1"/>
            <a:r>
              <a:rPr lang="en-US" dirty="0"/>
              <a:t>The cost to add this software to other email offerings is cost prohibitive.</a:t>
            </a:r>
          </a:p>
        </p:txBody>
      </p:sp>
    </p:spTree>
    <p:extLst>
      <p:ext uri="{BB962C8B-B14F-4D97-AF65-F5344CB8AC3E}">
        <p14:creationId xmlns:p14="http://schemas.microsoft.com/office/powerpoint/2010/main" val="3365084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4A127-07E6-44CA-9100-0D9E3FF6D8ED}"/>
              </a:ext>
            </a:extLst>
          </p:cNvPr>
          <p:cNvSpPr>
            <a:spLocks noGrp="1"/>
          </p:cNvSpPr>
          <p:nvPr>
            <p:ph type="title"/>
          </p:nvPr>
        </p:nvSpPr>
        <p:spPr/>
        <p:txBody>
          <a:bodyPr/>
          <a:lstStyle/>
          <a:p>
            <a:r>
              <a:rPr lang="en-US" dirty="0"/>
              <a:t>Other Reasons</a:t>
            </a:r>
          </a:p>
        </p:txBody>
      </p:sp>
      <p:sp>
        <p:nvSpPr>
          <p:cNvPr id="3" name="Content Placeholder 2">
            <a:extLst>
              <a:ext uri="{FF2B5EF4-FFF2-40B4-BE49-F238E27FC236}">
                <a16:creationId xmlns:a16="http://schemas.microsoft.com/office/drawing/2014/main" id="{357AA34A-260C-447F-A77E-E91AB5CFB35F}"/>
              </a:ext>
            </a:extLst>
          </p:cNvPr>
          <p:cNvSpPr>
            <a:spLocks noGrp="1"/>
          </p:cNvSpPr>
          <p:nvPr>
            <p:ph idx="1"/>
          </p:nvPr>
        </p:nvSpPr>
        <p:spPr/>
        <p:txBody>
          <a:bodyPr/>
          <a:lstStyle/>
          <a:p>
            <a:r>
              <a:rPr lang="en-US" dirty="0"/>
              <a:t>Compliance Requirements: </a:t>
            </a:r>
          </a:p>
          <a:p>
            <a:pPr lvl="1"/>
            <a:r>
              <a:rPr lang="en-US" dirty="0"/>
              <a:t>YSU needs to comply with certain regulations and standards related to data protection, privacy, and cybersecurity. Using unprotected email systems  leads to non-compliance, which may have legal and financial consequences.</a:t>
            </a:r>
          </a:p>
          <a:p>
            <a:r>
              <a:rPr lang="en-US" dirty="0"/>
              <a:t>Data Integrity: </a:t>
            </a:r>
          </a:p>
          <a:p>
            <a:pPr lvl="1"/>
            <a:r>
              <a:rPr lang="en-US" dirty="0"/>
              <a:t>YSU deals with sensitive information, including student records, research data, and intellectual property. Blocking unprotected email systems helps ensure the integrity of the data by preventing unauthorized access or data breaches.</a:t>
            </a:r>
          </a:p>
          <a:p>
            <a:pPr lvl="1"/>
            <a:endParaRPr lang="en-US" dirty="0"/>
          </a:p>
        </p:txBody>
      </p:sp>
    </p:spTree>
    <p:extLst>
      <p:ext uri="{BB962C8B-B14F-4D97-AF65-F5344CB8AC3E}">
        <p14:creationId xmlns:p14="http://schemas.microsoft.com/office/powerpoint/2010/main" val="3474917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B8E35-DF21-4EF6-BD0F-9A2C6E2F2DF8}"/>
              </a:ext>
            </a:extLst>
          </p:cNvPr>
          <p:cNvSpPr>
            <a:spLocks noGrp="1"/>
          </p:cNvSpPr>
          <p:nvPr>
            <p:ph type="title"/>
          </p:nvPr>
        </p:nvSpPr>
        <p:spPr/>
        <p:txBody>
          <a:bodyPr/>
          <a:lstStyle/>
          <a:p>
            <a:r>
              <a:rPr lang="en-US" dirty="0"/>
              <a:t>Other Reasons (Cont.)</a:t>
            </a:r>
          </a:p>
        </p:txBody>
      </p:sp>
      <p:sp>
        <p:nvSpPr>
          <p:cNvPr id="3" name="Content Placeholder 2">
            <a:extLst>
              <a:ext uri="{FF2B5EF4-FFF2-40B4-BE49-F238E27FC236}">
                <a16:creationId xmlns:a16="http://schemas.microsoft.com/office/drawing/2014/main" id="{FB6434BD-3E14-4676-851E-1499D4F2CF3F}"/>
              </a:ext>
            </a:extLst>
          </p:cNvPr>
          <p:cNvSpPr>
            <a:spLocks noGrp="1"/>
          </p:cNvSpPr>
          <p:nvPr>
            <p:ph idx="1"/>
          </p:nvPr>
        </p:nvSpPr>
        <p:spPr/>
        <p:txBody>
          <a:bodyPr>
            <a:normAutofit fontScale="92500"/>
          </a:bodyPr>
          <a:lstStyle/>
          <a:p>
            <a:r>
              <a:rPr lang="en-US" dirty="0"/>
              <a:t>Network Performance: </a:t>
            </a:r>
          </a:p>
          <a:p>
            <a:pPr lvl="1"/>
            <a:r>
              <a:rPr lang="en-US" dirty="0"/>
              <a:t>Unprotected email and storage systems might contribute to network congestion and affect overall network performance. By restricting the use of such systems, universities can better manage their network resources and provide a more reliable and efficient service.</a:t>
            </a:r>
          </a:p>
          <a:p>
            <a:r>
              <a:rPr lang="en-US" dirty="0"/>
              <a:t>Standardization and Support: </a:t>
            </a:r>
          </a:p>
          <a:p>
            <a:pPr lvl="1"/>
            <a:r>
              <a:rPr lang="en-US" dirty="0"/>
              <a:t>YSU prefers to standardize their IT infrastructure to streamline support and maintenance. By restricting the use of unprotected email and storage systems, we can provide better support for our standard email and storage platforms, ensuring a more consistent and reliable experience for users.</a:t>
            </a:r>
          </a:p>
        </p:txBody>
      </p:sp>
    </p:spTree>
    <p:extLst>
      <p:ext uri="{BB962C8B-B14F-4D97-AF65-F5344CB8AC3E}">
        <p14:creationId xmlns:p14="http://schemas.microsoft.com/office/powerpoint/2010/main" val="3910308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835ED-7CD0-4608-8CEC-E360E1801896}"/>
              </a:ext>
            </a:extLst>
          </p:cNvPr>
          <p:cNvSpPr>
            <a:spLocks noGrp="1"/>
          </p:cNvSpPr>
          <p:nvPr>
            <p:ph type="title"/>
          </p:nvPr>
        </p:nvSpPr>
        <p:spPr/>
        <p:txBody>
          <a:bodyPr/>
          <a:lstStyle/>
          <a:p>
            <a:r>
              <a:rPr lang="en-US" dirty="0"/>
              <a:t>Other Reasons (cont.)</a:t>
            </a:r>
          </a:p>
        </p:txBody>
      </p:sp>
      <p:sp>
        <p:nvSpPr>
          <p:cNvPr id="3" name="Content Placeholder 2">
            <a:extLst>
              <a:ext uri="{FF2B5EF4-FFF2-40B4-BE49-F238E27FC236}">
                <a16:creationId xmlns:a16="http://schemas.microsoft.com/office/drawing/2014/main" id="{26BCD28D-3F0D-421A-8AD5-47C7202B0C56}"/>
              </a:ext>
            </a:extLst>
          </p:cNvPr>
          <p:cNvSpPr>
            <a:spLocks noGrp="1"/>
          </p:cNvSpPr>
          <p:nvPr>
            <p:ph idx="1"/>
          </p:nvPr>
        </p:nvSpPr>
        <p:spPr/>
        <p:txBody>
          <a:bodyPr>
            <a:normAutofit lnSpcReduction="10000"/>
          </a:bodyPr>
          <a:lstStyle/>
          <a:p>
            <a:r>
              <a:rPr lang="en-US" dirty="0"/>
              <a:t>Educational and Organizational Policies: </a:t>
            </a:r>
          </a:p>
          <a:p>
            <a:pPr lvl="1"/>
            <a:r>
              <a:rPr lang="en-US" dirty="0"/>
              <a:t>YSU’s “Acceptable Use” policy is place regarding the use of technology, including MS-Outlook email, MS-OneDrive and MS-Teams systems as the standard, protected environment for conducting University business. This policy is designed to create a secure and efficient computing environment.</a:t>
            </a:r>
          </a:p>
          <a:p>
            <a:r>
              <a:rPr lang="en-US" dirty="0"/>
              <a:t>Education and Awareness: </a:t>
            </a:r>
          </a:p>
          <a:p>
            <a:pPr lvl="1"/>
            <a:r>
              <a:rPr lang="en-US" dirty="0"/>
              <a:t>Blocking unprotected email and storage systems is part of an overall strategy to educate users about the importance of cybersecurity. By limiting access to potentially risky systems, YSU encourages users to adopt more secure practices and technologies.</a:t>
            </a:r>
          </a:p>
        </p:txBody>
      </p:sp>
    </p:spTree>
    <p:extLst>
      <p:ext uri="{BB962C8B-B14F-4D97-AF65-F5344CB8AC3E}">
        <p14:creationId xmlns:p14="http://schemas.microsoft.com/office/powerpoint/2010/main" val="2780169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1787E-B483-491C-B4A8-270381DA7F62}"/>
              </a:ext>
            </a:extLst>
          </p:cNvPr>
          <p:cNvSpPr>
            <a:spLocks noGrp="1"/>
          </p:cNvSpPr>
          <p:nvPr>
            <p:ph type="title"/>
          </p:nvPr>
        </p:nvSpPr>
        <p:spPr/>
        <p:txBody>
          <a:bodyPr/>
          <a:lstStyle/>
          <a:p>
            <a:r>
              <a:rPr lang="en-US" dirty="0"/>
              <a:t>Exception process for Spring 2025</a:t>
            </a:r>
          </a:p>
        </p:txBody>
      </p:sp>
      <p:sp>
        <p:nvSpPr>
          <p:cNvPr id="3" name="Content Placeholder 2">
            <a:extLst>
              <a:ext uri="{FF2B5EF4-FFF2-40B4-BE49-F238E27FC236}">
                <a16:creationId xmlns:a16="http://schemas.microsoft.com/office/drawing/2014/main" id="{0BFE2AAA-F2A9-4223-8EDB-BF85DCE6E72B}"/>
              </a:ext>
            </a:extLst>
          </p:cNvPr>
          <p:cNvSpPr>
            <a:spLocks noGrp="1"/>
          </p:cNvSpPr>
          <p:nvPr>
            <p:ph idx="1"/>
          </p:nvPr>
        </p:nvSpPr>
        <p:spPr/>
        <p:txBody>
          <a:bodyPr/>
          <a:lstStyle/>
          <a:p>
            <a:r>
              <a:rPr lang="en-US" dirty="0"/>
              <a:t>Annual exception.  Will expire at the end of each Academic year and will require reapproval.</a:t>
            </a:r>
          </a:p>
          <a:p>
            <a:r>
              <a:rPr lang="en-US" dirty="0"/>
              <a:t>Contact the IT Service Desk with all exception requests and this request will be routed to the Provost and CIO for approval.</a:t>
            </a:r>
          </a:p>
        </p:txBody>
      </p:sp>
    </p:spTree>
    <p:extLst>
      <p:ext uri="{BB962C8B-B14F-4D97-AF65-F5344CB8AC3E}">
        <p14:creationId xmlns:p14="http://schemas.microsoft.com/office/powerpoint/2010/main" val="55380865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ganic">
  <a:themeElements>
    <a:clrScheme name="Organic">
      <a:dk1>
        <a:sysClr val="windowText" lastClr="000000"/>
      </a:dk1>
      <a:lt1>
        <a:sysClr val="window" lastClr="FFFFFF"/>
      </a:lt1>
      <a:dk2>
        <a:srgbClr val="212121"/>
      </a:dk2>
      <a:lt2>
        <a:srgbClr val="DADADA"/>
      </a:lt2>
      <a:accent1>
        <a:srgbClr val="AB946B"/>
      </a:accent1>
      <a:accent2>
        <a:srgbClr val="C04F32"/>
      </a:accent2>
      <a:accent3>
        <a:srgbClr val="DD8C3C"/>
      </a:accent3>
      <a:accent4>
        <a:srgbClr val="8E684C"/>
      </a:accent4>
      <a:accent5>
        <a:srgbClr val="CBAF62"/>
      </a:accent5>
      <a:accent6>
        <a:srgbClr val="803348"/>
      </a:accent6>
      <a:hlink>
        <a:srgbClr val="86724D"/>
      </a:hlink>
      <a:folHlink>
        <a:srgbClr val="B99E84"/>
      </a:folHlink>
    </a:clrScheme>
    <a:fontScheme name="Organic">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ganic">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thm15="http://schemas.microsoft.com/office/thememl/2012/main" name="Organic" id="{28CDC826-8792-45C0-861B-85EB3ADEDA33}" vid="{A2BEDC8B-F191-493B-BA33-0F4F800A89D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78f2cd39-2627-4bc0-b74c-cc8d7db39831" xsi:nil="true"/>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A61BEA16AD6D945B8DA45BB2ADD7DE2" ma:contentTypeVersion="19" ma:contentTypeDescription="Create a new document." ma:contentTypeScope="" ma:versionID="ea00047a5b528055831bac15050a68cd">
  <xsd:schema xmlns:xsd="http://www.w3.org/2001/XMLSchema" xmlns:xs="http://www.w3.org/2001/XMLSchema" xmlns:p="http://schemas.microsoft.com/office/2006/metadata/properties" xmlns:ns1="http://schemas.microsoft.com/sharepoint/v3" xmlns:ns3="46fa9c9f-fda4-491b-85b4-963ba3579ba1" xmlns:ns4="78f2cd39-2627-4bc0-b74c-cc8d7db39831" targetNamespace="http://schemas.microsoft.com/office/2006/metadata/properties" ma:root="true" ma:fieldsID="bd6887a5cbafa86fd58ff963af4164f1" ns1:_="" ns3:_="" ns4:_="">
    <xsd:import namespace="http://schemas.microsoft.com/sharepoint/v3"/>
    <xsd:import namespace="46fa9c9f-fda4-491b-85b4-963ba3579ba1"/>
    <xsd:import namespace="78f2cd39-2627-4bc0-b74c-cc8d7db3983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LengthInSeconds" minOccurs="0"/>
                <xsd:element ref="ns4:MediaServiceLocation" minOccurs="0"/>
                <xsd:element ref="ns4:_activity" minOccurs="0"/>
                <xsd:element ref="ns4:MediaServiceObjectDetectorVersions" minOccurs="0"/>
                <xsd:element ref="ns4:MediaServiceSearchPropertie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5" nillable="true" ma:displayName="Unified Compliance Policy Properties" ma:hidden="true" ma:internalName="_ip_UnifiedCompliancePolicyProperties">
      <xsd:simpleType>
        <xsd:restriction base="dms:Note"/>
      </xsd:simpleType>
    </xsd:element>
    <xsd:element name="_ip_UnifiedCompliancePolicyUIAction" ma:index="2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6fa9c9f-fda4-491b-85b4-963ba3579ba1"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8f2cd39-2627-4bc0-b74c-cc8d7db3983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B500E7-4912-41A3-BF4C-252FC2C35025}">
  <ds:schemaRefs>
    <ds:schemaRef ds:uri="http://schemas.microsoft.com/sharepoint/v3"/>
    <ds:schemaRef ds:uri="http://purl.org/dc/terms/"/>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78f2cd39-2627-4bc0-b74c-cc8d7db39831"/>
    <ds:schemaRef ds:uri="46fa9c9f-fda4-491b-85b4-963ba3579ba1"/>
    <ds:schemaRef ds:uri="http://www.w3.org/XML/1998/namespace"/>
    <ds:schemaRef ds:uri="http://purl.org/dc/dcmitype/"/>
  </ds:schemaRefs>
</ds:datastoreItem>
</file>

<file path=customXml/itemProps2.xml><?xml version="1.0" encoding="utf-8"?>
<ds:datastoreItem xmlns:ds="http://schemas.openxmlformats.org/officeDocument/2006/customXml" ds:itemID="{85D5FD56-970E-448E-A17B-5C68C6FBA557}">
  <ds:schemaRefs>
    <ds:schemaRef ds:uri="http://schemas.microsoft.com/sharepoint/v3/contenttype/forms"/>
  </ds:schemaRefs>
</ds:datastoreItem>
</file>

<file path=customXml/itemProps3.xml><?xml version="1.0" encoding="utf-8"?>
<ds:datastoreItem xmlns:ds="http://schemas.openxmlformats.org/officeDocument/2006/customXml" ds:itemID="{CF364C72-362F-457D-ACEC-E9B7C60C52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6fa9c9f-fda4-491b-85b4-963ba3579ba1"/>
    <ds:schemaRef ds:uri="78f2cd39-2627-4bc0-b74c-cc8d7db3983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Organic</Template>
  <TotalTime>57</TotalTime>
  <Words>540</Words>
  <Application>Microsoft Office PowerPoint</Application>
  <PresentationFormat>Widescreen</PresentationFormat>
  <Paragraphs>38</Paragraphs>
  <Slides>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Aptos</vt:lpstr>
      <vt:lpstr>Arial</vt:lpstr>
      <vt:lpstr>Garamond</vt:lpstr>
      <vt:lpstr>Organic</vt:lpstr>
      <vt:lpstr>Gmail &amp; Google Drive Risk Mitigation Policy</vt:lpstr>
      <vt:lpstr>Policy</vt:lpstr>
      <vt:lpstr>Why?</vt:lpstr>
      <vt:lpstr>Other Reasons</vt:lpstr>
      <vt:lpstr>Other Reasons (Cont.)</vt:lpstr>
      <vt:lpstr>Other Reasons (cont.)</vt:lpstr>
      <vt:lpstr>Exception process for Spring 2025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Gmail Risk Mitigation Proposal</dc:title>
  <dc:creator>James A. Yukech</dc:creator>
  <cp:lastModifiedBy>James A. Yukech</cp:lastModifiedBy>
  <cp:revision>6</cp:revision>
  <dcterms:created xsi:type="dcterms:W3CDTF">2023-11-28T15:22:10Z</dcterms:created>
  <dcterms:modified xsi:type="dcterms:W3CDTF">2024-10-30T20:22:51Z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0x010100FA61BEA16AD6D945B8DA45BB2ADD7DE2</vt:lpwstr>
  </property>
</Properties>
</file>