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4" r:id="rId2"/>
    <p:sldId id="283" r:id="rId3"/>
    <p:sldId id="281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146"/>
    <a:srgbClr val="002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94823"/>
  </p:normalViewPr>
  <p:slideViewPr>
    <p:cSldViewPr snapToGrid="0">
      <p:cViewPr varScale="1">
        <p:scale>
          <a:sx n="116" d="100"/>
          <a:sy n="116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Sherman" userId="868b2548-bd25-4164-8fad-1630622f5508" providerId="ADAL" clId="{EDFEC4BB-A804-4794-B3EE-3A40B2E16CC9}"/>
    <pc:docChg chg="custSel modSld">
      <pc:chgData name="Mike Sherman" userId="868b2548-bd25-4164-8fad-1630622f5508" providerId="ADAL" clId="{EDFEC4BB-A804-4794-B3EE-3A40B2E16CC9}" dt="2024-09-17T19:09:37.389" v="93" actId="20577"/>
      <pc:docMkLst>
        <pc:docMk/>
      </pc:docMkLst>
      <pc:sldChg chg="modSp mod">
        <pc:chgData name="Mike Sherman" userId="868b2548-bd25-4164-8fad-1630622f5508" providerId="ADAL" clId="{EDFEC4BB-A804-4794-B3EE-3A40B2E16CC9}" dt="2024-09-17T19:09:37.389" v="93" actId="20577"/>
        <pc:sldMkLst>
          <pc:docMk/>
          <pc:sldMk cId="1351412593" sldId="283"/>
        </pc:sldMkLst>
        <pc:graphicFrameChg chg="modGraphic">
          <ac:chgData name="Mike Sherman" userId="868b2548-bd25-4164-8fad-1630622f5508" providerId="ADAL" clId="{EDFEC4BB-A804-4794-B3EE-3A40B2E16CC9}" dt="2024-09-17T19:09:37.389" v="93" actId="20577"/>
          <ac:graphicFrameMkLst>
            <pc:docMk/>
            <pc:sldMk cId="1351412593" sldId="283"/>
            <ac:graphicFrameMk id="6" creationId="{71E2BBAC-D325-91E0-F7C7-C1EF3ED7C54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D0925-8691-4389-A194-F0CD1DF10E79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01C7-A0AA-49E8-8107-1F830669B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790E-EEBD-949E-1911-D19ADCF3C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C32D0-635F-021A-2303-195A03C0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A4255-1F98-A5C0-3F55-68CE8ABC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4367-33E1-0B18-CB0C-DE079987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2E5AB-2521-9679-4194-9B8C8268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6187-DA39-C99A-E8CA-4CEFBBCF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FED24-89B7-0337-CC26-98DB2EDD1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05750-BD1C-4505-B11D-870799CC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85D0-D212-ECDA-FA25-1F97547E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3C32-A461-51EB-F252-EAA7C74A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C4D70-9ACA-3F1E-3667-51D2FE7ED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59206-264C-6D60-F26B-CFB15BCDC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BA2BD-BAD9-8CED-8FBB-7226B4B2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D2FF2-0D72-3C3D-6E47-BC42A492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3EA3-9F33-D14A-1D96-32FA114A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F00A-5D40-6844-5082-181100DD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D01A5-5403-7987-C15E-C26E80AB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4337F-59AB-FA4B-2E68-25985F42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C1CD-2B02-F4D9-7757-3F3F6540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28152-3A94-2B60-326A-C34DDB7B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3FCA-86B9-FE90-A09C-FC1B328B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23DB7-A318-49C0-9D99-DB10753F8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69FAE-E6B8-F5F1-9FAE-E60DE4CE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6B725-B0E8-A484-9033-5197C53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90B77-F4C0-D577-1DDE-72185A91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A74B-27E2-F1BD-E81E-AA3D1B7F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7F94-D8B7-A576-7642-1B2B3C03F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19406-E6AC-FF06-6C4B-6DC41BC8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FC0A6-DD6E-B6D9-C5EC-2AF5695B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F196-F55D-73EE-7B40-45B5E75F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7D90E-9565-0499-7E14-7CD3CBBA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9C74-6D8E-4AF0-0452-32B3E1B4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74272-A50C-BCD8-E047-F33778861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3915C-8537-2FF4-7542-08529BE17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4B483-5C18-7B07-209E-EEB228F83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7E40F-361D-7207-40E7-0C41D353A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A93BA-B0CE-2643-44F8-36D86A88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1110D-D23B-DA70-F8C2-960C0BD5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C8B0D-8459-063F-BADA-18403AA3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8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7773-8611-EC1B-C283-36D2530D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2F3B-C985-9E9F-21F5-914DE130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1517F-54EE-FA1B-9914-9D097603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390E0-015F-9AEB-1C0E-F331BA3A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0651D-C448-B21B-FE0B-D2D7B87A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619A1-A120-8844-BF29-304DE561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F779C-03E4-DF2F-45BB-B3CFB9BB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2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209B-4FA7-084F-7FEE-5CD4AB02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3C39-CA73-50D4-5B97-2572B435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BF2B7-55B5-AB56-C788-C90AAB22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2F053-8A16-6F04-CC34-61FC62B9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7CDC0-463F-526E-675C-AB4C4996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48A9B-84CF-6570-6EA3-C1CF6830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DCDD-14A4-5205-A0F5-11813B44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36290-995A-7543-5A5B-57B3DFC4E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7F500-CABA-0C16-7FCD-233EF95A6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205B4-1E57-3122-BA01-40BDFCEC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04C9-3D67-2F41-9A56-A9BA1B8A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EEE8-E697-E0DC-EE09-70DECEB5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8CE85-33FF-DE28-CDCC-D67E6474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0BC6B-8C85-C882-0AE1-87B53E80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A7115-D5F5-3506-BACB-A1DF1321D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8C043-F1C0-4BC1-9886-A3967CE980DE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C5722-4C70-D50E-96A5-A8F70CB4F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3BA52-2AB3-5BCB-04E9-508DA2991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0B63AA-2D50-4CD4-957D-B8BB565A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E4E66-9985-29D5-8B7A-7DFBC598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FB64E6-DFD0-001B-0EF8-C255A34C4117}"/>
              </a:ext>
            </a:extLst>
          </p:cNvPr>
          <p:cNvSpPr txBox="1"/>
          <p:nvPr/>
        </p:nvSpPr>
        <p:spPr>
          <a:xfrm>
            <a:off x="834055" y="234565"/>
            <a:ext cx="106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3146"/>
                </a:solidFill>
                <a:latin typeface="Avenir Black" panose="02000503020000020003" pitchFamily="2" charset="0"/>
              </a:rPr>
              <a:t>ACADEMIC MASTER PLAN UPDATE</a:t>
            </a:r>
            <a:endParaRPr lang="en-US" sz="2000" b="1" dirty="0">
              <a:solidFill>
                <a:srgbClr val="ED3146"/>
              </a:solidFill>
              <a:latin typeface="Avenir Blac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41432-A683-7A0C-19D9-DEA6A38A7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36"/>
          <a:stretch/>
        </p:blipFill>
        <p:spPr>
          <a:xfrm>
            <a:off x="11187010" y="6169308"/>
            <a:ext cx="1004990" cy="740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A3BF52-F262-855D-0848-AF1CF3BFC75F}"/>
              </a:ext>
            </a:extLst>
          </p:cNvPr>
          <p:cNvSpPr txBox="1"/>
          <p:nvPr/>
        </p:nvSpPr>
        <p:spPr>
          <a:xfrm>
            <a:off x="282189" y="757785"/>
            <a:ext cx="5728259" cy="642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AMP envisions a YSU where: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Students are supported to achieve their full potential.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Academic programs are innovative, market-relevant, and globally competitive.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Faculty and staff thrive in an environment of professional growth and recognition.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Partnerships with the community and industry are strengthened, ensuring our work aligns with regional and global needs.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 AMP aims to position YSU as a leader in academic innovation and student achievement. It provides a framework for: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Enhancing student outcomes.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Advancing research and scholarship.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Strengthening operational efficiency.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Avenir Book" panose="020005030200000200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Cultivating an inclusive and collaborative university environment.</a:t>
            </a:r>
            <a:endParaRPr lang="en-US" kern="100" dirty="0">
              <a:effectLst/>
              <a:latin typeface="Avenir" panose="02000503020000020003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AB1E6-6F80-50C1-F824-64CA16B6E5E7}"/>
              </a:ext>
            </a:extLst>
          </p:cNvPr>
          <p:cNvSpPr txBox="1"/>
          <p:nvPr/>
        </p:nvSpPr>
        <p:spPr>
          <a:xfrm>
            <a:off x="6096000" y="756747"/>
            <a:ext cx="57282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</a:pPr>
            <a:r>
              <a:rPr lang="en-US" b="1" kern="1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PILLARS</a:t>
            </a:r>
          </a:p>
          <a:p>
            <a:pPr marL="742950" lvl="1" indent="-28575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Success</a:t>
            </a:r>
          </a:p>
          <a:p>
            <a:pPr marL="742950" lvl="1" indent="-28575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kern="1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Innovation &amp; Exploration</a:t>
            </a:r>
          </a:p>
          <a:p>
            <a:pPr marL="742950" lvl="1" indent="-28575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Engagement</a:t>
            </a:r>
          </a:p>
          <a:p>
            <a:pPr marL="742950" lvl="1" indent="-285750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kern="1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Team, One Mission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endParaRPr lang="en-US" b="1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9EA94-F2AD-A8B4-47D6-40A4725E8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036" y="3714509"/>
            <a:ext cx="6200185" cy="16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E2BBAC-D325-91E0-F7C7-C1EF3ED7C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28622"/>
              </p:ext>
            </p:extLst>
          </p:nvPr>
        </p:nvGraphicFramePr>
        <p:xfrm>
          <a:off x="847082" y="819018"/>
          <a:ext cx="10339927" cy="551285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89888">
                  <a:extLst>
                    <a:ext uri="{9D8B030D-6E8A-4147-A177-3AD203B41FA5}">
                      <a16:colId xmlns:a16="http://schemas.microsoft.com/office/drawing/2014/main" val="1908256747"/>
                    </a:ext>
                  </a:extLst>
                </a:gridCol>
                <a:gridCol w="1850013">
                  <a:extLst>
                    <a:ext uri="{9D8B030D-6E8A-4147-A177-3AD203B41FA5}">
                      <a16:colId xmlns:a16="http://schemas.microsoft.com/office/drawing/2014/main" val="1892031653"/>
                    </a:ext>
                  </a:extLst>
                </a:gridCol>
                <a:gridCol w="1850013">
                  <a:extLst>
                    <a:ext uri="{9D8B030D-6E8A-4147-A177-3AD203B41FA5}">
                      <a16:colId xmlns:a16="http://schemas.microsoft.com/office/drawing/2014/main" val="2463997637"/>
                    </a:ext>
                  </a:extLst>
                </a:gridCol>
                <a:gridCol w="1850013">
                  <a:extLst>
                    <a:ext uri="{9D8B030D-6E8A-4147-A177-3AD203B41FA5}">
                      <a16:colId xmlns:a16="http://schemas.microsoft.com/office/drawing/2014/main" val="1437047518"/>
                    </a:ext>
                  </a:extLst>
                </a:gridCol>
              </a:tblGrid>
              <a:tr h="80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In-state Counts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Percentage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33182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2023-24 High School Seniors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132,520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355627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Institutions of Higher Education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199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173550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College Continuation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87,478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66%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95783"/>
                  </a:ext>
                </a:extLst>
              </a:tr>
              <a:tr h="6285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Leave the State to Go to College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14,203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11%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58205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Remain in Ohio </a:t>
                      </a:r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for College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73,275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2D5C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2D5C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218748"/>
                  </a:ext>
                </a:extLst>
              </a:tr>
              <a:tr h="93987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In-state Freshman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Estimated Market Share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00102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Top 5 Institutions for Market Share (2 CC)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20,108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28%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4-9% range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059462"/>
                  </a:ext>
                </a:extLst>
              </a:tr>
              <a:tr h="939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Remaining Students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Remaining Institutions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Students Per Institution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14862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53,167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194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274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2D5C"/>
                          </a:solidFill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</a:p>
                  </a:txBody>
                  <a:tcPr marR="714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8181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708DF09-A86E-3CE7-18BC-2F964978E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36"/>
          <a:stretch/>
        </p:blipFill>
        <p:spPr>
          <a:xfrm>
            <a:off x="11187010" y="6169308"/>
            <a:ext cx="1004990" cy="740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8C849E-1958-84DD-0FF6-AE2A3C3B3875}"/>
              </a:ext>
            </a:extLst>
          </p:cNvPr>
          <p:cNvSpPr txBox="1"/>
          <p:nvPr/>
        </p:nvSpPr>
        <p:spPr>
          <a:xfrm>
            <a:off x="834055" y="234565"/>
            <a:ext cx="106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3146"/>
                </a:solidFill>
                <a:latin typeface="Avenir Black" panose="02000503020000020003" pitchFamily="2" charset="0"/>
              </a:rPr>
              <a:t>OHIO: THE HIGH SCHOOL COMPETITION FACTOR</a:t>
            </a:r>
          </a:p>
        </p:txBody>
      </p:sp>
    </p:spTree>
    <p:extLst>
      <p:ext uri="{BB962C8B-B14F-4D97-AF65-F5344CB8AC3E}">
        <p14:creationId xmlns:p14="http://schemas.microsoft.com/office/powerpoint/2010/main" val="135141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B13B396-A063-A85E-05D3-57FAC1739030}"/>
              </a:ext>
            </a:extLst>
          </p:cNvPr>
          <p:cNvSpPr/>
          <p:nvPr/>
        </p:nvSpPr>
        <p:spPr>
          <a:xfrm>
            <a:off x="4634681" y="2166530"/>
            <a:ext cx="2922344" cy="292234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b="1" i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E97271-26D7-6300-D4B4-E0F947A2A268}"/>
              </a:ext>
            </a:extLst>
          </p:cNvPr>
          <p:cNvGrpSpPr/>
          <p:nvPr/>
        </p:nvGrpSpPr>
        <p:grpSpPr>
          <a:xfrm>
            <a:off x="5058060" y="1067984"/>
            <a:ext cx="2075587" cy="1915621"/>
            <a:chOff x="4627927" y="157341"/>
            <a:chExt cx="2767449" cy="255416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9E6891-30AE-6F83-3AA6-7DF43DB21258}"/>
                </a:ext>
              </a:extLst>
            </p:cNvPr>
            <p:cNvSpPr/>
            <p:nvPr/>
          </p:nvSpPr>
          <p:spPr>
            <a:xfrm>
              <a:off x="4627927" y="1243429"/>
              <a:ext cx="1468073" cy="14680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Marketing</a:t>
              </a:r>
              <a:endParaRPr lang="en-CA" sz="900" b="1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F54BF5-CAA6-F2AA-1F0D-37803BEE723E}"/>
                </a:ext>
              </a:extLst>
            </p:cNvPr>
            <p:cNvSpPr/>
            <p:nvPr/>
          </p:nvSpPr>
          <p:spPr>
            <a:xfrm>
              <a:off x="6008307" y="1243429"/>
              <a:ext cx="1387069" cy="1468073"/>
            </a:xfrm>
            <a:prstGeom prst="ellipse">
              <a:avLst/>
            </a:prstGeom>
            <a:solidFill>
              <a:srgbClr val="ED31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Financial Aid</a:t>
              </a:r>
              <a:endParaRPr lang="en-CA" sz="900" b="1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7AB718-B230-5277-D5DE-597A1AD68068}"/>
                </a:ext>
              </a:extLst>
            </p:cNvPr>
            <p:cNvSpPr/>
            <p:nvPr/>
          </p:nvSpPr>
          <p:spPr>
            <a:xfrm>
              <a:off x="5192042" y="157341"/>
              <a:ext cx="1553646" cy="1468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870" b="1" dirty="0">
                  <a:solidFill>
                    <a:schemeClr val="tx1"/>
                  </a:solidFill>
                </a:rPr>
                <a:t>Admissions (Processing/ Recruitment)</a:t>
              </a:r>
              <a:endParaRPr lang="en-CA" sz="87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2D343D-88E2-87DE-A3F8-AA82A054D29A}"/>
              </a:ext>
            </a:extLst>
          </p:cNvPr>
          <p:cNvGrpSpPr/>
          <p:nvPr/>
        </p:nvGrpSpPr>
        <p:grpSpPr>
          <a:xfrm>
            <a:off x="5058060" y="4376526"/>
            <a:ext cx="2075587" cy="1915621"/>
            <a:chOff x="4627927" y="157341"/>
            <a:chExt cx="2767449" cy="25541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01209F-4220-2CD2-A365-63F945743BB2}"/>
                </a:ext>
              </a:extLst>
            </p:cNvPr>
            <p:cNvSpPr/>
            <p:nvPr/>
          </p:nvSpPr>
          <p:spPr>
            <a:xfrm>
              <a:off x="4627927" y="1243429"/>
              <a:ext cx="1468073" cy="14680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Int’l Student Services</a:t>
              </a:r>
              <a:endParaRPr lang="en-CA" sz="900" b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64E10E-5A96-FFA6-3947-F8C60DDF641F}"/>
                </a:ext>
              </a:extLst>
            </p:cNvPr>
            <p:cNvSpPr/>
            <p:nvPr/>
          </p:nvSpPr>
          <p:spPr>
            <a:xfrm>
              <a:off x="5927303" y="1243429"/>
              <a:ext cx="1468073" cy="1468073"/>
            </a:xfrm>
            <a:prstGeom prst="ellipse">
              <a:avLst/>
            </a:prstGeom>
            <a:solidFill>
              <a:srgbClr val="ED31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Veterans Support</a:t>
              </a:r>
              <a:endParaRPr lang="en-CA" sz="900" b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70920B-EF91-06DF-419A-8C3E14AFB0FE}"/>
                </a:ext>
              </a:extLst>
            </p:cNvPr>
            <p:cNvSpPr/>
            <p:nvPr/>
          </p:nvSpPr>
          <p:spPr>
            <a:xfrm>
              <a:off x="5277615" y="157341"/>
              <a:ext cx="1468073" cy="1468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Athletics</a:t>
              </a:r>
              <a:endParaRPr lang="en-CA" sz="900" b="1">
                <a:solidFill>
                  <a:schemeClr val="tx1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90A18-2455-EB25-59E1-B3137E6F85A5}"/>
              </a:ext>
            </a:extLst>
          </p:cNvPr>
          <p:cNvGrpSpPr/>
          <p:nvPr/>
        </p:nvGrpSpPr>
        <p:grpSpPr>
          <a:xfrm>
            <a:off x="3596262" y="2581282"/>
            <a:ext cx="2075587" cy="1915621"/>
            <a:chOff x="4627927" y="157341"/>
            <a:chExt cx="2767449" cy="255416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0DB2E3-837F-D1B2-5C16-A6D7A8F6B091}"/>
                </a:ext>
              </a:extLst>
            </p:cNvPr>
            <p:cNvSpPr/>
            <p:nvPr/>
          </p:nvSpPr>
          <p:spPr>
            <a:xfrm>
              <a:off x="4627927" y="1243429"/>
              <a:ext cx="1468073" cy="14680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Registrar</a:t>
              </a:r>
              <a:endParaRPr lang="en-CA" sz="900" b="1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3B47D2-AAB1-20A9-0842-15F9A84B6B5D}"/>
                </a:ext>
              </a:extLst>
            </p:cNvPr>
            <p:cNvSpPr/>
            <p:nvPr/>
          </p:nvSpPr>
          <p:spPr>
            <a:xfrm>
              <a:off x="5927303" y="1243429"/>
              <a:ext cx="1468073" cy="1468073"/>
            </a:xfrm>
            <a:prstGeom prst="ellipse">
              <a:avLst/>
            </a:prstGeom>
            <a:solidFill>
              <a:srgbClr val="ED31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Student Success</a:t>
              </a:r>
              <a:endParaRPr lang="en-CA" sz="900" b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C843F7-F278-2CA8-0E14-B2294E1FBFA2}"/>
                </a:ext>
              </a:extLst>
            </p:cNvPr>
            <p:cNvSpPr/>
            <p:nvPr/>
          </p:nvSpPr>
          <p:spPr>
            <a:xfrm>
              <a:off x="5277615" y="157341"/>
              <a:ext cx="1468073" cy="1468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Orientation/First Year</a:t>
              </a:r>
              <a:endParaRPr lang="en-CA" sz="900" b="1" dirty="0">
                <a:solidFill>
                  <a:schemeClr val="tx1"/>
                </a:solidFill>
                <a:cs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35B651-8A37-508E-5463-526E94A39D0A}"/>
              </a:ext>
            </a:extLst>
          </p:cNvPr>
          <p:cNvGrpSpPr/>
          <p:nvPr/>
        </p:nvGrpSpPr>
        <p:grpSpPr>
          <a:xfrm>
            <a:off x="6520150" y="2581282"/>
            <a:ext cx="2075587" cy="1915621"/>
            <a:chOff x="4627927" y="157341"/>
            <a:chExt cx="2767449" cy="25541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51CAFB-9B9F-5688-CE7D-73678D6B64EC}"/>
                </a:ext>
              </a:extLst>
            </p:cNvPr>
            <p:cNvSpPr/>
            <p:nvPr/>
          </p:nvSpPr>
          <p:spPr>
            <a:xfrm>
              <a:off x="4627927" y="1243429"/>
              <a:ext cx="1468073" cy="14680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Honors College</a:t>
              </a:r>
              <a:endParaRPr lang="en-CA" sz="900" b="1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9A42CB-1C30-2894-767D-A50160F197A4}"/>
                </a:ext>
              </a:extLst>
            </p:cNvPr>
            <p:cNvSpPr/>
            <p:nvPr/>
          </p:nvSpPr>
          <p:spPr>
            <a:xfrm>
              <a:off x="5927303" y="1243429"/>
              <a:ext cx="1468073" cy="1468073"/>
            </a:xfrm>
            <a:prstGeom prst="ellipse">
              <a:avLst/>
            </a:prstGeom>
            <a:solidFill>
              <a:srgbClr val="ED31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Alumni Affairs</a:t>
              </a:r>
              <a:endParaRPr lang="en-CA" sz="900" b="1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DB9BB0-6818-3192-5E86-F8E6635572A8}"/>
                </a:ext>
              </a:extLst>
            </p:cNvPr>
            <p:cNvSpPr/>
            <p:nvPr/>
          </p:nvSpPr>
          <p:spPr>
            <a:xfrm>
              <a:off x="5277615" y="157341"/>
              <a:ext cx="1468073" cy="1468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Academic Units</a:t>
              </a:r>
              <a:endParaRPr lang="en-CA" sz="900" b="1">
                <a:solidFill>
                  <a:schemeClr val="tx1"/>
                </a:solidFill>
                <a:cs typeface="Calibri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39CFCA-7B5A-1D66-FB9E-E05E754B5748}"/>
              </a:ext>
            </a:extLst>
          </p:cNvPr>
          <p:cNvSpPr/>
          <p:nvPr/>
        </p:nvSpPr>
        <p:spPr>
          <a:xfrm>
            <a:off x="5732379" y="1876859"/>
            <a:ext cx="726948" cy="29787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 dirty="0"/>
              <a:t>Outreach Functions</a:t>
            </a:r>
            <a:endParaRPr lang="en-CA" sz="825" b="1" i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CDE3E5-A17C-1C3C-BB22-2E792D2BAE10}"/>
              </a:ext>
            </a:extLst>
          </p:cNvPr>
          <p:cNvSpPr/>
          <p:nvPr/>
        </p:nvSpPr>
        <p:spPr>
          <a:xfrm>
            <a:off x="4083236" y="3390157"/>
            <a:ext cx="974824" cy="29787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/>
              <a:t>Matriculation Functions</a:t>
            </a:r>
            <a:endParaRPr lang="en-CA" sz="825" b="1" i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42780B9-2849-E277-42D5-A5E88F5A818C}"/>
              </a:ext>
            </a:extLst>
          </p:cNvPr>
          <p:cNvSpPr/>
          <p:nvPr/>
        </p:nvSpPr>
        <p:spPr>
          <a:xfrm>
            <a:off x="7007416" y="3390157"/>
            <a:ext cx="1100762" cy="29787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 dirty="0"/>
              <a:t>Academic &amp; Affinity Functions</a:t>
            </a:r>
            <a:endParaRPr lang="en-CA" sz="825" b="1" i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3379F3-AFB6-4575-5401-29BDFF92E44D}"/>
              </a:ext>
            </a:extLst>
          </p:cNvPr>
          <p:cNvSpPr/>
          <p:nvPr/>
        </p:nvSpPr>
        <p:spPr>
          <a:xfrm>
            <a:off x="5729023" y="5174363"/>
            <a:ext cx="791127" cy="29787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i="1" dirty="0"/>
              <a:t>Specialized Functions</a:t>
            </a:r>
            <a:endParaRPr lang="en-CA" sz="825" b="1" i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1924F5-AE32-4516-E37C-45EB670E4D4B}"/>
              </a:ext>
            </a:extLst>
          </p:cNvPr>
          <p:cNvSpPr/>
          <p:nvPr/>
        </p:nvSpPr>
        <p:spPr>
          <a:xfrm>
            <a:off x="273777" y="4905883"/>
            <a:ext cx="3109361" cy="1675372"/>
          </a:xfrm>
          <a:prstGeom prst="roundRect">
            <a:avLst/>
          </a:prstGeom>
          <a:solidFill>
            <a:srgbClr val="ED314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Key Strategic Partners: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/>
              <a:t>Technology Office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/>
              <a:t>Housing &amp; Dining</a:t>
            </a:r>
            <a:endParaRPr lang="en-CA" sz="1600" i="1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1600" dirty="0"/>
              <a:t>Chief Financial Office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B96122-78E5-CC79-D496-51B26B4E5E2C}"/>
              </a:ext>
            </a:extLst>
          </p:cNvPr>
          <p:cNvSpPr txBox="1"/>
          <p:nvPr/>
        </p:nvSpPr>
        <p:spPr>
          <a:xfrm>
            <a:off x="5345460" y="3261335"/>
            <a:ext cx="149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Enrollment Enterprise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F76CB7-CAD6-F75D-631A-2CBCC313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36"/>
          <a:stretch/>
        </p:blipFill>
        <p:spPr>
          <a:xfrm>
            <a:off x="11187010" y="6169308"/>
            <a:ext cx="1004990" cy="7404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871295-4B6B-E93D-A585-B7CDD30B837A}"/>
              </a:ext>
            </a:extLst>
          </p:cNvPr>
          <p:cNvSpPr txBox="1"/>
          <p:nvPr/>
        </p:nvSpPr>
        <p:spPr>
          <a:xfrm>
            <a:off x="834055" y="234565"/>
            <a:ext cx="106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3146"/>
                </a:solidFill>
                <a:latin typeface="Avenir Black" panose="02000503020000020003" pitchFamily="2" charset="0"/>
              </a:rPr>
              <a:t>ENROLLMENT ENTERPRISE 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60768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1B96F6-6E84-F25C-0D6A-96BDB737A212}"/>
              </a:ext>
            </a:extLst>
          </p:cNvPr>
          <p:cNvSpPr txBox="1"/>
          <p:nvPr/>
        </p:nvSpPr>
        <p:spPr>
          <a:xfrm>
            <a:off x="834055" y="234565"/>
            <a:ext cx="106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3146"/>
                </a:solidFill>
                <a:latin typeface="Avenir Black" panose="02000503020000020003" pitchFamily="2" charset="0"/>
              </a:rPr>
              <a:t>ENROLLMENT ENTERPRISE COMPONENTS</a:t>
            </a:r>
            <a:endParaRPr lang="en-US" sz="2000" b="1" dirty="0">
              <a:solidFill>
                <a:srgbClr val="ED3146"/>
              </a:solidFill>
              <a:latin typeface="Avenir Blac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B6F74-B188-D5BA-8FE9-BF0ADDC2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36"/>
          <a:stretch/>
        </p:blipFill>
        <p:spPr>
          <a:xfrm>
            <a:off x="11187010" y="6169308"/>
            <a:ext cx="1004990" cy="740407"/>
          </a:xfrm>
          <a:prstGeom prst="rect">
            <a:avLst/>
          </a:prstGeom>
        </p:spPr>
      </p:pic>
      <p:pic>
        <p:nvPicPr>
          <p:cNvPr id="6" name="Picture 5" descr="A close-up of a chart&#10;&#10;Description automatically generated">
            <a:extLst>
              <a:ext uri="{FF2B5EF4-FFF2-40B4-BE49-F238E27FC236}">
                <a16:creationId xmlns:a16="http://schemas.microsoft.com/office/drawing/2014/main" id="{0BC3D07D-50C7-D9C1-081D-45583343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5"/>
          <a:stretch/>
        </p:blipFill>
        <p:spPr>
          <a:xfrm>
            <a:off x="-83131" y="932917"/>
            <a:ext cx="12538599" cy="52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258</Words>
  <Application>Microsoft Macintosh PowerPoint</Application>
  <PresentationFormat>Widescreen</PresentationFormat>
  <Paragraphs>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Aptos Display</vt:lpstr>
      <vt:lpstr>Arial</vt:lpstr>
      <vt:lpstr>Avenir</vt:lpstr>
      <vt:lpstr>Avenir Black</vt:lpstr>
      <vt:lpstr>Avenir Book</vt:lpstr>
      <vt:lpstr>Calibri</vt:lpstr>
      <vt:lpstr>Ebrima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Youngstown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M Berardini</dc:creator>
  <cp:lastModifiedBy>Ross Morrone</cp:lastModifiedBy>
  <cp:revision>11</cp:revision>
  <dcterms:created xsi:type="dcterms:W3CDTF">2024-09-15T15:00:28Z</dcterms:created>
  <dcterms:modified xsi:type="dcterms:W3CDTF">2025-01-08T18:16:29Z</dcterms:modified>
</cp:coreProperties>
</file>