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7"/>
  </p:notesMasterIdLst>
  <p:sldIdLst>
    <p:sldId id="256" r:id="rId2"/>
    <p:sldId id="262" r:id="rId3"/>
    <p:sldId id="270" r:id="rId4"/>
    <p:sldId id="272" r:id="rId5"/>
    <p:sldId id="273" r:id="rId6"/>
    <p:sldId id="274" r:id="rId7"/>
    <p:sldId id="275" r:id="rId8"/>
    <p:sldId id="263" r:id="rId9"/>
    <p:sldId id="257" r:id="rId10"/>
    <p:sldId id="264" r:id="rId11"/>
    <p:sldId id="265" r:id="rId12"/>
    <p:sldId id="266" r:id="rId13"/>
    <p:sldId id="267" r:id="rId14"/>
    <p:sldId id="268" r:id="rId15"/>
    <p:sldId id="269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81"/>
  </p:normalViewPr>
  <p:slideViewPr>
    <p:cSldViewPr snapToGrid="0">
      <p:cViewPr varScale="1">
        <p:scale>
          <a:sx n="116" d="100"/>
          <a:sy n="116" d="100"/>
        </p:scale>
        <p:origin x="416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5-04-01T20:04:15.077"/>
    </inkml:context>
    <inkml:brush xml:id="br0">
      <inkml:brushProperty name="width" value="0.3" units="cm"/>
      <inkml:brushProperty name="height" value="0.6" units="cm"/>
      <inkml:brushProperty name="color" value="#FFFC00"/>
      <inkml:brushProperty name="tip" value="rectangle"/>
      <inkml:brushProperty name="rasterOp" value="maskPen"/>
    </inkml:brush>
  </inkml:definitions>
  <inkml:trace contextRef="#ctx0" brushRef="#br0">7760 212,'-92'-10,"35"-1,-3-2,-10-5,-5-1,-17-4,-6 1,23 8,-4 1,-2 2,-10 0,-3 2,-3 1,18 2,-2 2,-1 0,-1 0,-5 2,-1-1,-1 2,-1 0,-2-1,-2 1,1 1,-1-1,-1 1,0 0,-1 0,1 0,-1 0,0 0,0-1,0 2,-1 0,0 1,0 0,0 2,0 1,0 2,0 1,1 1,1 2,0 1,1 2,0 1,1 2,2 2,0 1,0 1,4 0,0 2,1 1,1 1,2 0,2 1,0 0,1 1,4 0,2 0,0 1,3 0,-14 6,3 1,3 0,8-1,3-1,2 1,-18 12,4 1,11-3,4 1,6 0,5 2,10-3,7 2,7 0,6 4,9 6,4 1,5-4,-3-2,-11-2,-8-4,-13-2,-6-5,-4-10,-2-1,-10 8,-1 4,-2 11,0 5,-6 10,-1 5,19-15,-1 2,1 1,5 1,1 2,3-1,7-4,3 0,2 0,-11 27,5 2,8 0,5 1,5-3,5-1,3 1,4 0,4-4,2-1,2-2,2-1,-1 3,2 0,-1-2,0 0,0-2,0-1,-1-3,2-1,0-3,1-1,3-3,2-2,3-2,3-2,2-4,3-1,2-3,0-1,22 42,1-6,-1-3,3-2,3-4,3-1,2-4,-3-2,-3-3,-2 0,-1 2,1 2,3 5,7 6,-17-36,3-3,1-3,1-4,36 21,0-12,-15-7,-18-11,3 3,10 4,3 2,5 3,3-1,7 3,0-1,-2-2,0-1,2 0,-1-2,0 0,0-1,0 0,0 0,-3-1,0-1,-4-2,-1-1,-3-2,-2-2,-3-2,-1-1,-1-2,0-1,-1-1,1-1,1 0,-2 0,38 8,2-1,-47-10,1 0,1 0,1-1,8 2,-1 1,-5-1,-2-1,-2 1,-1-1,0 0,1 0,0 1,0-1,0 0,0 0,1 1,1-1,0 0,0-1,1-1,1-1,1-1,0-1,2-2,-1-2,2 0,-1-1,0 0,0-1,1 0,-1 0,0 0,1 0,-1 0,1 0,1 0,1-1,1-1,1-2,3-3,1-2,8-3,1-3,0-1,0-2,4-1,1-1,2-1,-1-1,0-1,1-2,6-2,1-2,0-2,1-2,0-2,-1-2,-4 1,-2-1,-3 2,-3 1,-11 7,-5 1,27-17,-25-6,-22-12,-3-13,-9 26,2-2,3-5,2-2,4-11,1-3,3-10,-1-3,-5 1,-2-2,-5-4,-3-1,-4 4,-3-2,-3 0,-2-1,-2 0,-1 0,-1 3,-1 0,-2 0,-1 2,-1 4,-2 2,-1 3,-1 1,0 3,-1 1,-1 5,-1 1,0 3,-1 1,0 2,0 1,0 2,0 1,0 1,0 0,0 1,0 2,0-45,0 4,0 7,0 2,0 1,0 1,0-2,0 1,-2-2,-4-6,-2-1,-4 0,-2-3,-4-1,7 46,-2-1,0 0,-2 1,-1-1,-3 1,1 1,-2 0,0 1,-2 1,-1-1,-1 2,-26-40,-4 5,-2 9,-2 7,-1 7,2 6,0 5,0 6,-1 5,-2 3,-1 5,0 4,1-1,4 1,4 0,5-1,7 0,5-1,4 0,2 0,4 1,1 0,3 1,2 4,0 2,5 2,0 1,1 3,2-1,-2 0,0 0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4-01T20:22:56.361"/>
    </inkml:context>
    <inkml:brush xml:id="br0">
      <inkml:brushProperty name="width" value="0.05" units="cm"/>
      <inkml:brushProperty name="height" value="0.05" units="cm"/>
      <inkml:brushProperty name="color" value="#FFFFFF"/>
    </inkml:brush>
  </inkml:definitions>
  <inkml:trace contextRef="#ctx0" brushRef="#br0">243 111 24575,'-32'-4'0,"-7"2"0,-15 14 0,11 2 0,9 14 0,11 7 0,12-5 0,4 0 0,25-17 0,34-7 0,29-4 0,-29-4 0,2-2 0,1-3 0,-2-4 0,33-28 0,-23-14 0,-30-1 0,-22 8 0,-28 19 0,-22 12 0,-18 11 0,-7 18 0,10 20 0,14 19 0,16 14 0,13-2 0,15-7 0,26-14 0,37-13 0,-16-22 0,5-8 0,7-7 0,1-8 0,0-9 0,-3-7 0,-8-6 0,-7-5 0,-11-2 0,-7 0 0,8-28 0,-41 22 0,-37 22 0,-29 21 0,-25 27 0,48-1 0,3 8 0,2 5 0,5 6 0,5 2 0,5 2 0,-8 33 0,19-7 0,10-35 0,7-7 0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4-01T20:23:00.383"/>
    </inkml:context>
    <inkml:brush xml:id="br0">
      <inkml:brushProperty name="width" value="0.05" units="cm"/>
      <inkml:brushProperty name="height" value="0.05" units="cm"/>
      <inkml:brushProperty name="color" value="#FFFFFF"/>
    </inkml:brush>
  </inkml:definitions>
  <inkml:trace contextRef="#ctx0" brushRef="#br0">450 381 24575,'60'-68'0,"-24"31"0,3-1 0,7-7 0,1 1 0,26-23 0,-22 17 0,-31 20 0,-44 29 0,-44 33 0,5 8 0,-5 8 0,15-8 0,-1 2 0,0 2 0,0 2 0,0 2 0,3 0 0,-17 17 0,5-2 0,17-14 0,6-4 0,-10 17 0,38-33 0,54-44 0,7-13 0,9-9 0,18-13 0,6-6 0,-22 14 0,2-2 0,-3 1 0,21-14 0,-7 3 0,-19 14 0,-8 5 0,-2-4 0,-55 40 0,-42 35 0,-22 27 0,37-28 0,3 0 0,-14 24 0,36-14 0,10-26 0,12-5 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4-01T20:21:29.087"/>
    </inkml:context>
    <inkml:brush xml:id="br0">
      <inkml:brushProperty name="width" value="0.05" units="cm"/>
      <inkml:brushProperty name="height" value="0.05" units="cm"/>
      <inkml:brushProperty name="color" value="#FFFFFF"/>
    </inkml:brush>
  </inkml:definitions>
  <inkml:trace contextRef="#ctx0" brushRef="#br0">396 431 24575,'25'0'0,"24"0"0,22 0 0,21 0 0,7-3 0,-8-2 0,-7-4 0,-7-5 0,-6-3 0,-11-2 0,-12 2 0,-14 3 0,-10 5 0,-5 5 0,-3 2 0,3 2 0,3 0 0,4 0 0,3 0 0,3 0 0,-1 0 0,-3 0 0,-3 0 0,-10 0 0,-14 0 0,-28-2 0,-39-1 0,17 2 0,-4-1 0,-15 1 0,-3 0 0,-9 1 0,-3 0 0,-5 0 0,0 0 0,0 0 0,0 0 0,2 0 0,2 1 0,8 0 0,4 1 0,10 0 0,5-1 0,-30 3 0,44-3 0,52-8 0,59-7 0,-14 2 0,6-1 0,14-2 0,2 0 0,3 0 0,-1 0 0,-4 1 0,-2 1 0,-7 2 0,-3 1 0,36-8 0,-34 6 0,-23 2 0,-18 3 0,-21 1 0,-42 3 0,-7 1 0,-9 2 0,-28 2 0,-7 1 0,21 1 0,-2 1 0,0 1 0,1 2 0,0 0 0,3 2 0,-19 5 0,8 2 0,23-5 0,8 1 0,-5 2 0,51-11 0,47-9 0,47-14 0,-31 6 0,5-3 0,7-1 0,2-1 0,-3 1 0,-1 1 0,-11 3 0,-3 1 0,30-6 0,-33 6 0,-27 4 0,-19 4 0,-29 2 0,-36 3 0,-38 12 0,34-2 0,-2 3 0,-4 5 0,0 2 0,4 1 0,2 0 0,10-3 0,6-1 0,-17 12 0,37-15 0,48-7 0,68-14 0,-17-4 0,7-2 0,14-4 0,2-2 0,-2-2 0,-6 1 0,-19 4 0,-7 1 0,16-1 0,-48 9 0,-58 20 0,-15 6 0,-9 5 0,-15 7 0,-4 4 0,-10 8 0,0 0 0,7-1 0,5-3 0,17-8 0,6-2 0,-12 11 0,59-26 0,73-34 0,-14-3 0,7-4 0,15-5 0,1-3 0,-1-1 0,-3 2 0,-17 7 0,-5 2 0,25-5 0,-40 16 0,-29 12 0,-32 11 0,-63 32 0,8-5 0,-9 6 0,18-9 0,-4 1 0,0 2 0,-4 1 0,-1 1 0,4-1 0,-20 11 0,9-2 0,22-11 0,9-2 0,-8 13 0,58-22 0,66-18 0,-6-12 0,9-6 0,18-5 0,4-5 0,-27 5 0,1-2 0,-1-1 0,26-11 0,-3 0 0,-11 4 0,-5 2 0,-14 4 0,-4 2 0,19-5 0,-47 16 0,-75 28 0,-15 9 0,-13 6 0,11-6 0,-4 2 0,-2 2-174,-5 3 1,-2 3 0,2-2 173,8-3 0,3-1 0,4-2 0,-4 5 0,8-4 0,-6 9 0,85-26 0,32-21 0,18-12 0,0-1 0,8-4 0,2-2-395,12-4 0,3-3 0,0-1 395,-25 7 0,1-1 0,-1 0 0,-3 0 0,9-2 0,-2 0 0,-6 2 244,6-3 0,-9 3-244,18-9 0,-69 18 0,-83 10 0,-1 14 0,-11 8 0,8 2 0,-5 4 0,-1 2-200,-4 3 0,-1 4 1,2 2 199,8 0 0,2 3 0,5 0 0,-11 7 0,11-1 1178,3 12-1178,106-30 0,26-24 0,17-12 0,-6-1 0,8-4 0,2-1-310,-15 2 0,2-2 0,1 0 1,-2-2 309,20-7 0,-1-2 0,-3 1 0,-12 4 0,-3 0 0,-5 1 0,7-4 0,-7 2 0,-20 7 0,-8 2 597,-1 2-597,-46 10 0,-35 17 0,-27 18 1280,-8 9-1280,15 1 0,27-15 0,36-12 0,43-12 0,39-14 0,-36 3 0,0-1 0,42-15 0,-35 7 0,-48 9 0,-53 9 0,-6 7 0,-8 5 0,-13 4 0,-3 5 0,-6 5 0,1 3 0,9 0 0,7 2 0,-17 12 0,43-16 0,49-17 0,40-14 0,25-15 0,8-9 0,-11-6 0,-26 3 0,-22 7 0,-22 5 0,-47 8 0,-7 7 0,-10 4 0,-20-1 0,-6 3 0,-13 1 0,-1 3 0,7 3 0,6 3 0,21 1 0,8 2 0,-14 15 0,54-8 0,52-10 0,50-7 0,-23-5 0,5-6 0,10-6 0,1-6 0,1-8 0,-2-8 0,-6-9 0,-6-8 0,-9-3 0,-8-4 0,-9 0 0,-11-1 0,-13 6 0,-14 2 0,-48-26 0,-2 50 0,-9 10 0,-12 6 0,-3 10 0,-4 8 0,2 9 0,9 6 0,6 9 0,13 4 0,7 6 0,9 2 0,8 2 0,6 32 0,35-12 0,39-18 0,34-18 0,-35-21 0,1-7 0,0-7 0,-3-8 0,34-32 0,-31-15 0,-27-3 0,-20 16 0,-12 19 0,-7 16 0,-3 12 0,-2 14 0,4 15 0,4 14 0,5 6 0,14-8 0,19-13 0,25-20 0,21-29 0,5-32 0,-45 17 0,-4-4 0,-5-2 0,-11-2 0,-26-29 0,-68 26 0,13 32 0,-9 8 0,-11 6 0,-3 7 0,6 5 0,4 6 0,13 2 0,6 6 0,-16 30 0,39 6 0,47-6 0,45-8 0,-9-26 0,8-4 0,11-3 0,3-5 0,3-2 0,0-5 0,-2-6 0,-4-8 0,-10-5 0,-6-7 0,-10-5 0,-6-6 0,7-42 0,-45 6 0,-49 15 0,7 36 0,-8 8 0,-10 3 0,-3 6 0,-2 7 0,1 7 0,6 5 0,4 8 0,8 5 0,7 6 0,-15 46 0,30 2 0,29-11 0,40-14 0,41-17 0,-21-24 0,5-7 0,14-8 0,1-9 0,2-10 0,-3-8 0,-5-9 0,-5-7 0,-13-6 0,-9-6 0,-13 4 0,-14-1 0,-27-37 0,-31 54 0,-15 8 0,-24 5 0,-11 10 0,19 7 0,-3 5 0,0 3 0,0 3 0,1 3 0,2 5 0,-21 12 0,8 9 0,18 4 0,9 6 0,15 0 0,9 3 0,1 35 0,43-19 0,43-16 0,-11-31 0,5-5 0,11-4 0,1-6 0,0-7 0,-2-8 0,-7-6 0,-7-6 0,22-39 0,-36-10 0,-49 13 0,-54 20 0,16 27 0,-6 6 0,-12 5 0,-1 6 0,1 6 0,4 6 0,7 5 0,5 5 0,11 4 0,6 4 0,-6 36 0,38-9 0,51-13 0,2-27 0,9-9 0,21-7 0,7-9 0,-18-4 0,1-5 0,0-3 0,-2-4 0,-1-4 0,-2-2 0,19-17 0,-8-5 0,-17 5 0,-12-2 0,-1-27 0,-63 22 0,-54 23 0,18 21 0,-4 6 0,-7 7 0,1 6 0,6 6 0,6 6 0,9 4 0,7 6 0,-8 39 0,33-7 0,36-15 0,41-15 0,-16-24 0,4-4 0,5-6 0,1-6 0,-3-7 0,-4-7 0,26-31 0,-32-11 0,-28 7 0,-32 20 0,-28 16 0,-15 15 0,0 17 0,19 14 0,19 17 0,24 6 0,25-2 0,23-10 0,19-14 0,8-12 0,3-22 0,-2-20 0,-11-17 0,-21-8 0,-27 11 0,-34 15 0,-33 15 0,-27 20 0,-10 20 0,17 15 0,28 9 0,39-7 0,43-11 0,29-11 0,25-10 0,-7-15 0,-24-20 0,-24-13 0,-32-12 0,-44 3 0,-59 13 0,27 20 0,-5 4 0,-9 6 0,-1 6 0,7 5 0,6 6 0,13 4 0,7 5 0,-15 33 0,34-1 0,34-10 0,50-12 0,-7-22 0,8-6 0,13-3 0,3-7 0,4-8 0,-2-8 0,-10-7 0,-7-7 0,-12-5 0,-10-4 0,-1-41 0,-79 18 0,-17 39 0,-16 10 0,5 6 0,-8 4 0,-3 4-343,10 4 1,-4 2 0,-1 3 0,1 2 342,0 2 0,0 2 0,1 3 0,3 2 0,-18 8 0,3 4 0,5 4 0,15 0 0,4 3 0,7 2 0,-3 10 0,13 2 0,2 32 0,83-28 0,12-35 0,12-9 0,22-3 0,7-8 0,-22-3 0,4-5 0,-3-2 0,-3-4 0,-2-2 0,-2-4 0,21-13 0,-8-7 684,-18-1 1,-8-3-685,8-34 0,-53 16 0,-68 22 0,-1 25 0,-10 9 0,8 6 0,-5 6 0,0 2-202,-7 5 0,0 3 1,1 4 201,1 3 0,0 4 0,4 4 0,9 2 0,2 3 0,6 2 0,-8 16 0,11 2 0,14-7 0,16 0 0,49 26 0,21-46 0,16-9 0,27-6 0,7-8-154,-24-5 1,1-4 0,0-3 153,-5-4 0,0-3 0,-4-4 0,18-11 0,-10-9 295,-21-3 0,-12-4-295,-2-39 0,-85 15 0,-15 41 0,-15 9 0,6 8 0,-5 3 0,-3 3-238,-7 2 1,-2 4-1,0 3 238,3 3 0,1 4 0,4 4 0,9 3 0,3 3 0,6 4 229,-10 17 0,11 7-229,15 1 0,10 2 0,0 40 0,44-18 0,51-23 0,-3-40 0,11-13 0,-6-9 0,5-8 0,0-4 20,6-6 1,0-6-1,-2-4-20,-2-5 0,-2-4 0,-5-2 0,-11 1 0,-4-2 0,-8 0 0,0-10 0,-16 1 0,-36-29 0,-25 59 0,-14 9 0,-18 8 0,-8 11 0,-9 9 0,-1 9 0,2 10 0,4 9 0,11 8 0,8 6 0,15 3 0,9 2 334,9-2 1,9-2-335,15 30 0,45-24 0,44-24 0,-28-30 0,3-8 0,6-9 0,-1-8 0,-6-8 0,-5-6 0,-11-3 0,-6-3 0,10-34 0,-54 22 0,-54 24 0,10 21 0,-5 7 0,-9 7 0,-2 7 0,2 6 0,3 7 0,7 6 0,6 8 0,11 4 0,6 3 0,-15 40 0,28-19 0,21-31 0,26-45 0,24-44 0,-17 12 0,0-5 0,0-4 0,-2 0 0,17-37 0,-21 26 0,-19 28 0,-16 20 0,-25 28 0,-29 34 0,17-8 0,-2 6 0,-5 8 0,-1 3 0,3 0 0,3-2 0,7-9 0,4-4 0,-11 11 0,20-37 0,17-45 0,14-38 0,16-28 0,-5 42 0,3 0 0,22-38 0,-6 24 0,-12 31 0,-11 23 0,-6 26 0,-17 23 0,-20 25 0,-19 16 0,-7-6 0,11-18 0,19-32 0,29-46 0,36-44 0,-6 19 0,4-3 0,6-7 0,2 1 0,-4 5 0,-2 3 0,16-24 0,-22 37 0,-19 44 0,-8 37 0,-5 26 0,-2 2 0,-1-14 0,11-28 0,25-41 0,37-44 0,-23 15 0,1-4 0,3-4 0,0-1 0,-8 5 0,-2 3 0,14-16 0,-26 24 0,-46 43 0,-50 39 0,9-7 0,-7 4 0,-11 8 0,-3 2 0,-1-2 0,2-2 0,11-8 0,4-2 0,17-13 0,6-3 0,-7 5 0,55-32 0,61-35 0,-2 1 0,8-5 0,-13 6 0,2-2 0,2 0-138,3-3 0,2 0 0,-3 0 138,-5 3 0,-2 0 0,-4 2 0,10-7 0,-9 4 0,5-14 0,-89 39 0,-26 24 0,-15 12 0,7-1 0,-6 4 0,0 3-177,-8 5 1,0 2 0,1 2 176,5-1 0,2 1 0,5 0 0,-12 8 0,9-2 403,-10 18-403,49-26 0,58-21 0,42-17 0,-25-7 0,3-3 0,4-5 0,-3-2 540,31-22-540,-28 0 0,-28 9 0,-17 8 0,-11 6 0,-16 9 0,-28 9 0,-37 27 0,27-2 0,-1 4 0,-4 10 0,2 5 0,5 4 0,6 2 0,11-8 0,7 0 0,-3 20 0,53-29 0,58-42 0,-13-17 0,6-10 0,12-10 0,0-8 0,-30 13 0,-1-3 0,-4-2 0,13-18 0,-8-1 0,-19 14 0,-8 1 0,0-25 0,-49 32 0,-41 26 0,-35 30 0,39 5 0,1 7 0,1 8 0,5 8 0,7 5 0,6 5 0,9-2 0,7 0 0,5 40 0,52-23 0,49-24 0,-21-28 0,6-8 0,14-9 0,1-8 0,-2-8 0,-4-8 0,-6-6 0,-7-6 0,-12-5 0,-9-4 0,-13 5 0,-9-1 0,-12-31 0,-57 17 0,0 37 0,-10 6 0,-17 3 0,-4 6 0,-7 4 0,0 7 0,4 6 0,4 8 0,8 8 0,6 8 0,11 7 0,7 5 0,10 1 0,8 3 0,-4 41 0,29-19 0,43-23 0,51-23 0,-23-30 0,5-12 0,8-9 0,-2-10 0,-2-9 0,-6-9 0,-13-5 0,-9-5 0,-14 7 0,-8-1 0,-7 5 0,-10 1 0,-21-28 0,-43 26 0,4 33 0,-11 10 0,-22 11 0,-8 14 0,19 3 0,-2 5 0,0 5-209,-2 4 1,0 6 0,3 3 208,5 3 0,3 3 0,6 2 0,-11 17 0,12 1 0,18-9 0,13-2 0,22 35 0,65-32 0,-4-39 0,11-11 0,23-12 0,5-11 0,-29-2 0,1-4 0,-2-4 0,-2-5 0,-2-3 0,-5-4 0,15-19 0,-11-4 0,-20 6 0,-10-1 0,0-36 625,-56 24-625,-48 22 0,17 28 0,-4 8 0,-12 9 0,0 8 0,3 9 0,3 8 0,6 8 0,6 8 0,10 5 0,8 4 0,10-3 0,8 1 0,6 40 0,51-19 0,46-23 0,-23-32 0,6-9 0,7-7 0,0-8 0,-1-8 0,-3-8 0,-7-6 0,-6-7 0,-12-3 0,-7-4 0,15-41 0,-32 13 0,-23 18 0,-23 20 0,-30 18 0,-28 24 0,34 7 0,0 7 0,1 8 0,5 5 0,7 7 0,8 3 0,-4 44 0,58-15 0,16-44 0,13-8 0,17-4 0,8-6 0,16-4 0,2-4 0,-4-1 0,-5-3 0,-18-1 0,-6-1 0,27-1 0,-48 0 0,-28 3 0,-12 12 0,-4 17 0,3 13 0,6 10 0,-4-23 0,3-7 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4-01T20:21:31.220"/>
    </inkml:context>
    <inkml:brush xml:id="br0">
      <inkml:brushProperty name="width" value="0.05" units="cm"/>
      <inkml:brushProperty name="height" value="0.05" units="cm"/>
      <inkml:brushProperty name="color" value="#FFFFFF"/>
    </inkml:brush>
  </inkml:definitions>
  <inkml:trace contextRef="#ctx0" brushRef="#br0">1291 835 24575,'12'-29'0,"34"-38"0,-3 14 0,5-5 0,10-9 0,1-3 0,0-3 0,-4 1 0,-12 14 0,-8 3 0,-1-28 0,-40 27 0,-62 27 0,4 22 0,-12 10 0,5 4 0,-7 6 0,-2 4-467,8 1 0,-4 4 0,0 2 0,0 4 467,-6 5 0,0 5 0,0 2 0,3 2 0,3 1 0,2 2 0,2 2 0,4 2-177,-12 13 1,6 2-1,8 1 177,16-8 0,5 1 0,8-2 0,0 15 0,12-1 0,15-9 0,14-4 0,54 24 0,-3-51 0,13-10 0,24-8 0,8-14 161,-19-9 0,3-8 0,0-7-161,-15 0 0,1-6 0,-1-3 0,-2-3 0,-1-3 0,-2-4 0,-2-3 0,-3-2 0,12-18 0,-6-3 0,-6-2 84,-14 5 0,-5-3 1,-9 2-85,-1-21 0,-16 2 0,-17 11 0,-18 7 0,-18 14 0,-16 11 0,-22 13 0,-10 12 0,16 9 0,-4 4 0,-1 5-220,-6 5 0,0 5 0,0 4 220,3 4 0,1 3 0,3 5 0,7 3 0,2 5 0,6 3 651,-16 21 0,10 6-651,18-5 0,9 3 150,11-4 1,8-1-151,8 42 0,33-19 0,25-20 719,16-20-719,0-18 0,-17-12 0,-17-5 0,-16-3 0,-6 0 0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4-01T20:21:54.128"/>
    </inkml:context>
    <inkml:brush xml:id="br0">
      <inkml:brushProperty name="width" value="0.05" units="cm"/>
      <inkml:brushProperty name="height" value="0.05" units="cm"/>
      <inkml:brushProperty name="color" value="#FFFFFF"/>
    </inkml:brush>
  </inkml:definitions>
  <inkml:trace contextRef="#ctx0" brushRef="#br0">1276 286 24575,'-5'4'0,"1"-1"0,0 2 0,2 2 0,4 0 0,14-1 0,27-2 0,29-3 0,22-4 0,2-12 0,-11-12 0,-18-9 0,-23-8 0,-20 1 0,-16 1 0,-22 0 0,-35 9 0,-45 9 0,25 15 0,-7 4 0,-16 7 0,-3 6 0,28 2 0,-1 2 0,0 3 0,2 4 0,0 2 0,2 2 0,-22 17 0,6 4 0,15-3 0,9 2 0,14-6 0,9 1 0,-4 25 0,29-9 0,35-4 0,38-2 0,-17-26 0,5-2 0,13-2 0,3-3 0,1-4 0,0-2 0,-7-3 0,-1-4 0,-9-4 0,-3-5 0,21-17 0,-24-17 0,-19-13 0,-14-4 0,-11 0 0,-16 6 0,-23 11 0,-31 16 0,18 16 0,-4 5 0,-13 9 0,-3 6 0,-8 9 0,0 6 0,1 8 0,3 7 0,3 8 0,6 5 0,11-2 0,7 2 0,11-3 0,7 0 0,-6 42 0,25-19 0,25-17 0,25-17 0,25-17 0,19-11 0,-2-19 0,-14-14 0,-17-13 0,-19-13 0,-16-3 0,-8-1 0,-10 4 0,-21 10 0,-31 14 0,-31 11 0,30 11 0,-2 5 0,-1 5 0,2 5 0,3 5 0,5 4 0,-29 33 0,27 6 0,23-2 0,17-3 0,12-7 0,19-9 0,19-9 0,17-12 0,7-8 0,-6-15 0,-11-15 0,-14-12 0,-15-8 0,-14 1 0,-18 4 0,-23 10 0,-21 9 0,-20 7 0,-10 15 0,-3 15 0,10 16 0,16 16 0,24-1 0,19-6 0,23-11 0,27-10 0,27-9 0,23-9 0,10-11 0,-9-17 0,-20-14 0,-19-12 0,-21 1 0,-21 6 0,-22 9 0,-27 10 0,-22 6 0,-7 8 0,5 3 0,16 6 0,22 7 0,19 7 0,14 5 0,19 5 0,20 3 0,26-1 0,-16-15 0,4-2 0,6-2 0,2-3 0,4-2 0,1-3 0,-1-6 0,-2-4 0,36-20 0,-26-13 0,-31-7 0,-27 5 0,-29 4 0,-28 9 0,-37 10 0,31 13 0,-4 3 0,-5 4 0,0 4 0,-1 3 0,3 6 0,7 3 0,3 5 0,-26 29 0,32 2 0,23-8 0,22-10 0,18-8 0,14-8 0,7-7 0,-3-4 0,-15-6 0,-10-3 0,-8 0 0,-4 0 0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4-01T20:22:27.808"/>
    </inkml:context>
    <inkml:brush xml:id="br0">
      <inkml:brushProperty name="width" value="0.05" units="cm"/>
      <inkml:brushProperty name="height" value="0.05" units="cm"/>
      <inkml:brushProperty name="color" value="#FFFFFF"/>
    </inkml:brush>
  </inkml:definitions>
  <inkml:trace contextRef="#ctx0" brushRef="#br0">216 324 24575,'-23'0'0,"0"0"0,-5 0 0,2 0 0,0 0 0,4 0 0,1 0 0,1 0 0,4-3 0,11-2 0,18-5 0,19-4 0,18-5 0,9-3 0,1 1 0,-8 4 0,-12 6 0,-10 5 0,-11 2 0,-9 1 0,-18-1 0,-19 0 0,-9-2 0,-13-2 0,-5-4 0,0-1 0,-1-2 0,16 1 0,12 1 0,11 2 0,10 3 0,14 3 0,18 3 0,18 2 0,15 2 0,8 1 0,-2-1 0,-9 0 0,-15-2 0,-14 0 0,-14 0 0,-20 0 0,-23 0 0,-7 0 0,-11 0 0,7-3 0,13-1 0,4-2 0,15-2 0,6 1 0,4-2 0,8 0 0,11-2 0,17 1 0,10 2 0,4 3 0,-3 3 0,-11 2 0,-8 0 0,-13 0 0,-10 0 0,-4 1 0,-4 2 0,0 5 0,3 7 0,5 6 0,5 7 0,3 3 0,1-1 0,0-2 0,1 1 0,2 0 0,2 2 0,3 2 0,2-3 0,1-1 0,-3-4 0,-2-5 0,-4-6 0,-5-5 0,-3-7 0,-1-2 0,0-2 0,2-6 0,0-7 0,-4-7 0,-2-2 0,-9 5 0,-9 5 0,-10 6 0,-6 5 0,3 2 0,4 1 0,7 1 0,5 6 0,4 7 0,5 6 0,1 4 0,7 0 0,7-2 0,8-4 0,5-5 0,-1-7 0,-1-6 0,-2-9 0,-6-9 0,-7-5 0,-13-3 0,-22 9 0,-20 6 0,-14 6 0,-1 5 0,11 10 0,15 10 0,12 9 0,11 7 0,8-2 0,6-4 0,10-4 0,7-9 0,6-8 0,1-6 0,0-13 0,-2-10 0,-6-10 0,-7-1 0,-7 8 0,-9 11 0,-5 10 0,-6 10 0,-3 9 0,2 6 0,4 2 0,7-2 0,5-11 0,1-2 0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4-01T20:22:36.653"/>
    </inkml:context>
    <inkml:brush xml:id="br0">
      <inkml:brushProperty name="width" value="0.05" units="cm"/>
      <inkml:brushProperty name="height" value="0.05" units="cm"/>
      <inkml:brushProperty name="color" value="#FFFFFF"/>
    </inkml:brush>
  </inkml:definitions>
  <inkml:trace contextRef="#ctx0" brushRef="#br0">737 47 24575,'0'17'0,"0"6"0,0 6 0,0 1 0,0 1 0,0-2 0,0-2 0,1 1 0,2-13 0,-1-16 0,-1-23 0,0-19 0,-1-10 0,0-2 0,-2 9 0,0 11 0,0 16 0,0 21 0,2 17 0,0 15 0,0 3 0,3-3 0,2-8 0,4-5 0,4-3 0,1-3 0,0-4 0,-2-4 0,-1-5 0,0-2 0,-1-3 0,0-5 0,-2-3 0,0-1 0,-1 4 0,0 4 0,0 6 0,-4 5 0,0 4 0,-3 4 0,-1-2 0,-10-4 0,-9-4 0,-5-4 0,-8-1 0,-4 5 0,-1 8 0,-3 6 0,10 1 0,11-6 0,6-8 0,3-11 0,-3-11 0,-1-9 0,-1-3 0,3 5 0,4 9 0,7 11 0,7 10 0,1 1 0,4 3 0,-7-11 0,-1-4 0,-2-3 0,-3-1 0,-3 3 0,-2 10 0,-1 9 0,3 7 0,1 1 0,-1-8 0,-1-10 0,-2-10 0,-3-8 0,1-2 0,3 5 0,1 13 0,5 8 0,-1 1 0,-2-8 0,-2-11 0,-2-4 0,0 4 0,1 3 0,1 10 0,2 7 0,2 6 0,-1-3 0,-4-15 0,-1-15 0,-1-9 0,0 2 0,2 10 0,4 17 0,2 14 0,2 15 0,0 7 0,0 4 0,0 3 0,0 1 0,0 5 0,0 3 0,0 1 0,0-1 0,0-4 0,0-5 0,0-9 0,0-8 0,0-8 0,2-6 0,0-7 0,0-16 0,0-23 0,-2-20 0,0-9 0,0 9 0,1 16 0,4 26 0,6 24 0,4 20 0,2 9 0,-4-3 0,-5-13 0,-12-13 0,-26-15 0,-27-16 0,-28-15 0,38 12 0,0-2 0,-31-13 0,24 14 0,27 28 0,21 30 0,16 19 0,10 6 0,7-9 0,1-14 0,-4-14 0,-5-14 0,-4-10 0,-5-11 0,-4-14 0,-3-10 0,-5-4 0,-4 7 0,-3 12 0,2 12 0,19 12 0,24 13 0,22 5 0,9 2 0,-9-9 0,-16-8 0,-19-9 0,-11-9 0,-17-11 0,-19-7 0,-16-1 0,-8 8 0,6 9 0,15 10 0,14 14 0,9 19 0,18 20 0,22 12 0,23-2 0,15-14 0,-2-18 0,-2-17 0,-6-21 0,-10-20 0,-16-17 0,-25-8 0,-47 9 0,-56 16 0,25 19 0,-5 6 0,-8 5 0,0 5 0,9 3 0,5 3 0,-23 23 0,42 4 0,54-8 0,57-3 0,-10-16 0,7-4 0,13-1 0,4-2 0,0-1 0,-2-4 0,-8-4 0,-5-6 0,28-18 0,-40-13 0,-50-9 0,-49 10 0,-34 10 0,-17 12 0,12 10 0,28 4 0,27 8 0,18 7 0,10 5 0,3 1 0,-1-9 0,1-5 0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4-01T20:22:40.492"/>
    </inkml:context>
    <inkml:brush xml:id="br0">
      <inkml:brushProperty name="width" value="0.05" units="cm"/>
      <inkml:brushProperty name="height" value="0.05" units="cm"/>
      <inkml:brushProperty name="color" value="#FFFFFF"/>
    </inkml:brush>
  </inkml:definitions>
  <inkml:trace contextRef="#ctx0" brushRef="#br0">1344 243 24575,'-4'8'0,"1"6"0,3 7 0,0 0 0,0 3 0,0 3 0,0 0 0,0 4 0,0-6 0,0-1 0,0-5 0,0-3 0,0-6 0,0-14 0,-2-19 0,-3-13 0,-8-18 0,-9-17 0,-5-8 0,0-7 0,8 17 0,8 21 0,5 18 0,4 20 0,2 28 0,0 31 0,-3 32 0,-2 17 0,-1-7 0,0-15 0,4-23 0,2-17 0,0-16 0,-7-11 0,-16-6 0,-36-3 0,-19 0 0,25 0 0,-5 0 0,-22 0 0,-5 0 0,-7-1 0,-3-1 0,25 1 0,-1 0 0,1 0 0,-21-1 0,6 0 0,27 0 0,8 1 0,-6 1 0,64 5 0,49 7 0,41 6 0,-39-7 0,3-2 0,1-1 0,-2-2 0,-3-1 0,-3-2 0,34-2 0,-17-1 0,-23-2 0,-19-9 0,-15-8 0,-36-4 0,-34 2 0,-28 7 0,-15 8 0,4 9 0,23 14 0,24 14 0,22 11 0,25 6 0,27-6 0,31-6 0,27-11 0,-34-16 0,1-4 0,0-4 0,-1-5 0,38-18 0,-22-17 0,-28-10 0,-35 6 0,-56 14 0,-40 15 0,32 16 0,-1 5 0,-1 5 0,5 6 0,-25 27 0,32 11 0,39-5 0,34-3 0,25-7 0,11-9 0,-3-12 0,-16-11 0,-19-7 0,-9-4 0,-12-2 0,-14 0 0,-11 2 0,-10 1 0,2 3 0,11 6 0,10-4 0,9 4 0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4-01T20:22:44.781"/>
    </inkml:context>
    <inkml:brush xml:id="br0">
      <inkml:brushProperty name="width" value="0.05" units="cm"/>
      <inkml:brushProperty name="height" value="0.05" units="cm"/>
      <inkml:brushProperty name="color" value="#FFFFFF"/>
    </inkml:brush>
  </inkml:definitions>
  <inkml:trace contextRef="#ctx0" brushRef="#br0">144 16 24575,'0'-10'0,"0"4"0,1 15 0,4 18 0,0 21 0,1 2 0,-2 3 0,1-4 0,1-10 0,2-2 0,-2-22 0,-3-17 0,-1-17 0,-5-16 0,-4-6 0,-2 4 0,0 9 0,5 14 0,1 17 0,3 19 0,0 19 0,0 9 0,0 1 0,0-11 0,-1-11 0,-2-10 0,-2-9 0,-8-7 0,-8-10 0,-8-7 0,-2-8 0,4-1 0,9 8 0,10 16 0,4 13 0,4 8 0,0 0 0,1-7 0,2-6 0,3-11 0,3-14 0,0-12 0,1-11 0,-2-1 0,-2 10 0,-1 12 0,1 11 0,3 13 0,3 11 0,1 9 0,-1 3 0,-3-6 0,-2-9 0,-3-10 0,1-5 0,-3-2 0,0 0 0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4-01T20:22:46.314"/>
    </inkml:context>
    <inkml:brush xml:id="br0">
      <inkml:brushProperty name="width" value="0.05" units="cm"/>
      <inkml:brushProperty name="height" value="0.05" units="cm"/>
      <inkml:brushProperty name="color" value="#FFFFFF"/>
    </inkml:brush>
  </inkml:definitions>
  <inkml:trace contextRef="#ctx0" brushRef="#br0">337 115 24575,'-10'-4'0,"-14"1"0,-15 3 0,-7 0 0,4 0 0,18 1 0,33 6 0,34 6 0,42 1 0,-25-8 0,4-1 0,4-1 0,1-2 0,2-2 0,1 0 0,-4-1 0,-2 0 0,-7-3 0,-2-1 0,35-10 0,-33-2 0,-31-6 0,-39-3 0,-58 0 0,4 13 0,-10 2 0,11 5 0,-3 2 0,-2 1 0,-5 1 0,-1 1 0,1 0 0,5 1 0,1 0 0,4 2 0,-14 2 0,9 3 0,-21 14 0,49 10 0,44 9 0,39 2 0,42 5 0,-24-23 0,5-3 0,7-3 0,2-4 0,-2-2 0,-1-4 0,-6-5 0,-4-5 0,32-13 0,-37-14 0,-37-11 0,-47-2 0,-40 6 0,20 23 0,-2 3 0,-2 2 0,0 3 0,-31 0 0,31 9 0,28 16 0,17-12 0,6 10 0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20AA53-32EF-054A-AB92-A60AED933D34}" type="datetimeFigureOut">
              <a:rPr lang="en-US" smtClean="0"/>
              <a:t>4/1/25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B9300F-AE10-6D42-B70E-98CDF108FF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29493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Lucy Kerns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1B9300F-AE10-6D42-B70E-98CDF108FFD6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26544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Ronald Beck (2013). </a:t>
            </a:r>
            <a:r>
              <a:rPr lang="en-US" i="1" dirty="0"/>
              <a:t>Top 10 Flashpoints in Student Ratings and the Evaluation of Teaching. </a:t>
            </a:r>
            <a:r>
              <a:rPr lang="en-US" i="0" dirty="0"/>
              <a:t>Stylus.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1B9300F-AE10-6D42-B70E-98CDF108FFD6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46933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1B9300F-AE10-6D42-B70E-98CDF108FFD6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42415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36496F-49CF-B55A-8BD8-3F80B8D46C8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8FDFEDE-FEC2-DF72-A591-FEF7C350A76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CC2AC5-DACC-8F17-06DF-EE23ADBE97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55ECD-6A97-894C-8C4F-4AEEA783D641}" type="datetimeFigureOut">
              <a:rPr lang="en-US" smtClean="0"/>
              <a:t>4/1/25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5D835A-83E2-57AF-E5A1-22D8CDC302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52CBAC-0E69-EEE6-A965-09FBDDEE7A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A7769A-71DA-2246-86BF-C03EEBEB6F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02438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487AED-73EC-BD6C-4FE6-7DF7A76D82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02B188E-B986-C211-7E6F-F13541E9A79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5F78B15-A5BF-C377-6DD0-8662033769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55ECD-6A97-894C-8C4F-4AEEA783D641}" type="datetimeFigureOut">
              <a:rPr lang="en-US" smtClean="0"/>
              <a:t>4/1/25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585BE4C-0EFA-B9A5-60FB-D102B542CC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9B43CD-8589-D32A-31C8-412D1BF4F2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A7769A-71DA-2246-86BF-C03EEBEB6F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41449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EE2DE55-E975-99AB-2BB2-E9362E30F58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C915E35-A262-38C5-2D58-604FD7A85D7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C04C87-87D8-D310-0027-96BAB8EC76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55ECD-6A97-894C-8C4F-4AEEA783D641}" type="datetimeFigureOut">
              <a:rPr lang="en-US" smtClean="0"/>
              <a:t>4/1/25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60F630-7DFB-553F-CF4B-7A99EAA24F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B1F2555-6194-4A14-ABB6-3D0DE6C2A8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A7769A-71DA-2246-86BF-C03EEBEB6F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07837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76B3F6-7BBE-FF84-3DBD-D14E494C82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182C23-6771-2F2A-2E90-E53D1CB6BC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BB0CD5-56EE-74B5-2549-AE3BC42B18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55ECD-6A97-894C-8C4F-4AEEA783D641}" type="datetimeFigureOut">
              <a:rPr lang="en-US" smtClean="0"/>
              <a:t>4/1/25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16CBF8-D82D-8EE6-1A83-6C31EC54C0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CFFE84C-0EDC-187F-0E25-32E26D6C61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A7769A-71DA-2246-86BF-C03EEBEB6F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2820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063215-A9C2-E511-3BAE-8C058A9508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466AB48-F6AD-0BEF-CEE5-0FB962DF7F8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25B0D9-4219-C10E-A970-74FB7F9219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55ECD-6A97-894C-8C4F-4AEEA783D641}" type="datetimeFigureOut">
              <a:rPr lang="en-US" smtClean="0"/>
              <a:t>4/1/25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E4D80C-EF64-A02A-8151-94D051130B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0B4E8C-A3DE-72FA-971E-0A33031C42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A7769A-71DA-2246-86BF-C03EEBEB6F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70480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37E7FB-26E1-0894-8168-AE3B216B07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3D5E7B-8F0F-305C-266D-5E58C325D60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A421ACB-6F14-C17D-0C58-D27DF4CBA10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C21F22B-0F1E-7A65-DE75-050D2A0CB1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55ECD-6A97-894C-8C4F-4AEEA783D641}" type="datetimeFigureOut">
              <a:rPr lang="en-US" smtClean="0"/>
              <a:t>4/1/25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2CDC30F-6212-734F-D6B8-178D53FE8D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9B035EB-1BDF-892B-8F99-27EF21977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A7769A-71DA-2246-86BF-C03EEBEB6F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9253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2725C1-9A87-35BC-9B99-9C483D9F21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E1548B1-4CA9-D891-8A43-DA13926AEC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1345CC0-6250-C069-2144-F5406F63EE3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83F6139-6529-C270-B992-3022FCA431B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8A4D528-6BFB-E1D8-C783-C7B86D148C1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5F5B4CD-49C5-6D8B-C7A5-5A8F45ED31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55ECD-6A97-894C-8C4F-4AEEA783D641}" type="datetimeFigureOut">
              <a:rPr lang="en-US" smtClean="0"/>
              <a:t>4/1/25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ADDD648-68D1-9E7B-9C6D-2563910E29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CB23DFE-73E2-3A90-FF44-10645A792B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A7769A-71DA-2246-86BF-C03EEBEB6F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94003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76F48A-B5F5-8101-F694-491328B77B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50D6E20-9E16-A3C5-4ACE-0007F1B109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55ECD-6A97-894C-8C4F-4AEEA783D641}" type="datetimeFigureOut">
              <a:rPr lang="en-US" smtClean="0"/>
              <a:t>4/1/25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4F3E2C6-C104-EB49-031C-634B9E924E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5163AB1-DA3C-5AAC-0EBD-B6FA24EA84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A7769A-71DA-2246-86BF-C03EEBEB6F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46077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C64A18D-80BB-1F12-7EE9-A3D4C27970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55ECD-6A97-894C-8C4F-4AEEA783D641}" type="datetimeFigureOut">
              <a:rPr lang="en-US" smtClean="0"/>
              <a:t>4/1/25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77B2246-850D-760E-FC14-595EED47F7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59745E8-FD01-25C2-F559-85F5ABBEB0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A7769A-71DA-2246-86BF-C03EEBEB6F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96775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07E536-DC1A-EC58-BC7A-7CA305C7E3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BCF709-9428-3C37-8C91-B1C966660D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2C4A3B0-04F0-F911-9479-2DD21119101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FA98EBD-2541-09CC-05B9-D74EF3B9D1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55ECD-6A97-894C-8C4F-4AEEA783D641}" type="datetimeFigureOut">
              <a:rPr lang="en-US" smtClean="0"/>
              <a:t>4/1/25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AC67A37-6E53-7BAD-B801-BF0BA59F5E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D423D0D-643B-2035-38D6-F606D76044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A7769A-71DA-2246-86BF-C03EEBEB6F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94906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C9B631-C57E-A7C7-9C82-26A10075D8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E2CB9EA-5DA2-2612-50F6-EE0C7E8FEA3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F89D8A8-A728-CCCE-C5FC-1AC093A55EF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1F8D926-53CB-04FE-A4B3-77FDA919F6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55ECD-6A97-894C-8C4F-4AEEA783D641}" type="datetimeFigureOut">
              <a:rPr lang="en-US" smtClean="0"/>
              <a:t>4/1/25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6754DB3-CBD2-7214-6580-4217D50B38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2FC701D-E6DC-2A84-4547-3964AF898C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A7769A-71DA-2246-86BF-C03EEBEB6F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12951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E8B11AE-8249-F255-A5EC-EE42C09CD6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DAE18EA-3506-EC7A-5E06-417700A2C0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3C8A4E-FD71-BE64-E665-AD7D4F1E008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CF55ECD-6A97-894C-8C4F-4AEEA783D641}" type="datetimeFigureOut">
              <a:rPr lang="en-US" smtClean="0"/>
              <a:t>4/1/25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F63760-71E3-357D-F2EA-38603A32946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0C8957-FC66-6E0A-5B59-BBA24440874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FA7769A-71DA-2246-86BF-C03EEBEB6F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7942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13" Type="http://schemas.openxmlformats.org/officeDocument/2006/relationships/customXml" Target="../ink/ink6.xml"/><Relationship Id="rId18" Type="http://schemas.openxmlformats.org/officeDocument/2006/relationships/image" Target="../media/image9.png"/><Relationship Id="rId3" Type="http://schemas.openxmlformats.org/officeDocument/2006/relationships/customXml" Target="../ink/ink1.xml"/><Relationship Id="rId21" Type="http://schemas.openxmlformats.org/officeDocument/2006/relationships/customXml" Target="../ink/ink10.xml"/><Relationship Id="rId7" Type="http://schemas.openxmlformats.org/officeDocument/2006/relationships/customXml" Target="../ink/ink3.xml"/><Relationship Id="rId12" Type="http://schemas.openxmlformats.org/officeDocument/2006/relationships/image" Target="../media/image6.png"/><Relationship Id="rId17" Type="http://schemas.openxmlformats.org/officeDocument/2006/relationships/customXml" Target="../ink/ink8.xml"/><Relationship Id="rId2" Type="http://schemas.openxmlformats.org/officeDocument/2006/relationships/image" Target="../media/image1.png"/><Relationship Id="rId16" Type="http://schemas.openxmlformats.org/officeDocument/2006/relationships/image" Target="../media/image8.png"/><Relationship Id="rId20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11" Type="http://schemas.openxmlformats.org/officeDocument/2006/relationships/customXml" Target="../ink/ink5.xml"/><Relationship Id="rId24" Type="http://schemas.openxmlformats.org/officeDocument/2006/relationships/image" Target="../media/image12.png"/><Relationship Id="rId5" Type="http://schemas.openxmlformats.org/officeDocument/2006/relationships/customXml" Target="../ink/ink2.xml"/><Relationship Id="rId15" Type="http://schemas.openxmlformats.org/officeDocument/2006/relationships/customXml" Target="../ink/ink7.xml"/><Relationship Id="rId23" Type="http://schemas.openxmlformats.org/officeDocument/2006/relationships/customXml" Target="../ink/ink11.xml"/><Relationship Id="rId10" Type="http://schemas.openxmlformats.org/officeDocument/2006/relationships/image" Target="../media/image5.png"/><Relationship Id="rId19" Type="http://schemas.openxmlformats.org/officeDocument/2006/relationships/customXml" Target="../ink/ink9.xml"/><Relationship Id="rId4" Type="http://schemas.openxmlformats.org/officeDocument/2006/relationships/image" Target="../media/image2.png"/><Relationship Id="rId9" Type="http://schemas.openxmlformats.org/officeDocument/2006/relationships/customXml" Target="../ink/ink4.xml"/><Relationship Id="rId14" Type="http://schemas.openxmlformats.org/officeDocument/2006/relationships/image" Target="../media/image7.png"/><Relationship Id="rId22" Type="http://schemas.openxmlformats.org/officeDocument/2006/relationships/image" Target="../media/image11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ysu.edu/student-course-feedback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276D99-8684-99F0-D399-84859C3643F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816428"/>
            <a:ext cx="9144000" cy="4185230"/>
          </a:xfrm>
        </p:spPr>
        <p:txBody>
          <a:bodyPr>
            <a:normAutofit/>
          </a:bodyPr>
          <a:lstStyle/>
          <a:p>
            <a:r>
              <a:rPr lang="en-US" sz="40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Interpreting Data from</a:t>
            </a:r>
            <a:br>
              <a:rPr lang="en-US" sz="40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r>
              <a:rPr lang="en-US" sz="40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“Student Course Feedback” Surveys</a:t>
            </a:r>
            <a:br>
              <a:rPr lang="en-US" sz="40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br>
              <a:rPr lang="en-US" sz="40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r>
              <a:rPr lang="en-US" sz="40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(Formerly Student Evaluations of Teaching)</a:t>
            </a:r>
            <a:br>
              <a:rPr lang="en-US" sz="40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br>
              <a:rPr lang="en-US" sz="40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r>
              <a:rPr lang="en-US" sz="32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Cary Wecht</a:t>
            </a:r>
            <a:br>
              <a:rPr lang="en-US" sz="32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r>
              <a:rPr lang="en-US" sz="32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Committee on Teaching and Learning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77338471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3112A4-BC49-3DCC-770A-1A6CFD8497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Interpret with Care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D90E56-474A-6EE9-2B6D-6948B5DE91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11873"/>
            <a:ext cx="10515600" cy="4445707"/>
          </a:xfrm>
        </p:spPr>
        <p:txBody>
          <a:bodyPr>
            <a:normAutofit lnSpcReduction="10000"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Remember Student Feedback is Not a Measure of Learning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Consider the Context (class rank, difficulty, size, time, required/elective, online or f2f, team taught, innovative teaching strategies, first time teaching, societal issues, minimal or maximal student effort, etc.)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 open to student comments/suggestions</a:t>
            </a:r>
          </a:p>
          <a:p>
            <a:pPr lvl="1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Can explain high or low ratings</a:t>
            </a:r>
          </a:p>
          <a:p>
            <a:pPr lvl="1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Don’t dwell on negativity (it’s hard, alas!)</a:t>
            </a:r>
          </a:p>
          <a:p>
            <a:pPr lvl="1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Consider thoughtful ideas (look for the helpers!)</a:t>
            </a:r>
          </a:p>
          <a:p>
            <a:pPr lvl="1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Adapt to student voice for continuous improvement</a:t>
            </a:r>
          </a:p>
          <a:p>
            <a:pPr lvl="2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Demonstrate in teaching portfolio</a:t>
            </a:r>
          </a:p>
        </p:txBody>
      </p:sp>
    </p:spTree>
    <p:extLst>
      <p:ext uri="{BB962C8B-B14F-4D97-AF65-F5344CB8AC3E}">
        <p14:creationId xmlns:p14="http://schemas.microsoft.com/office/powerpoint/2010/main" val="37378268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A9CACA-A3AF-91FE-DFA1-D58E7DA527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97446" y="365125"/>
            <a:ext cx="9756354" cy="1078085"/>
          </a:xfrm>
        </p:spPr>
        <p:txBody>
          <a:bodyPr>
            <a:normAutofit/>
          </a:bodyPr>
          <a:lstStyle/>
          <a:p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Thinking About the (Likert) Data: Skewness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C63782-6E52-A784-CB75-83C82C3256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4573" y="1443210"/>
            <a:ext cx="11669789" cy="527708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Most student data are “negatively skewed”</a:t>
            </a: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Consider a simple example: </a:t>
            </a: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“Course content was easy to access”</a:t>
            </a: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(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N=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16) (SD=1, D=2, A=3, SA=4)</a:t>
            </a:r>
          </a:p>
          <a:p>
            <a:pPr marL="0" indent="0">
              <a:buNone/>
            </a:pP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1,1,3,3,3,3,4,4,4,4,4,4,4,4,4,4</a:t>
            </a: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Median = 4</a:t>
            </a: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Mode = 4</a:t>
            </a:r>
          </a:p>
          <a:p>
            <a:pPr marL="0" indent="0">
              <a:buNone/>
            </a:pP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Mean = 54/16 = 3.37</a:t>
            </a:r>
          </a:p>
          <a:p>
            <a:pPr marL="0" indent="0">
              <a:buNone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Picture 6" descr="A diagram of a normal distribution&#10;&#10;Description automatically generated">
            <a:extLst>
              <a:ext uri="{FF2B5EF4-FFF2-40B4-BE49-F238E27FC236}">
                <a16:creationId xmlns:a16="http://schemas.microsoft.com/office/drawing/2014/main" id="{717BC82E-AC67-D962-A450-6F441FDD0AD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0" y="1943560"/>
            <a:ext cx="5698549" cy="4426839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283C2079-D753-4D1D-43B9-65C0710C3005}"/>
              </a:ext>
            </a:extLst>
          </p:cNvPr>
          <p:cNvSpPr txBox="1"/>
          <p:nvPr/>
        </p:nvSpPr>
        <p:spPr>
          <a:xfrm>
            <a:off x="218772" y="5550389"/>
            <a:ext cx="587722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buNone/>
            </a:pPr>
            <a:r>
              <a:rPr lang="en-US" sz="2000" b="1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The mean/average is misleading in a negative way; better to report all central tendency data </a:t>
            </a:r>
          </a:p>
          <a:p>
            <a:pPr marL="0" indent="0">
              <a:buNone/>
            </a:pPr>
            <a:r>
              <a:rPr lang="en-US" sz="2000" b="1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(could also add standard deviations)</a:t>
            </a:r>
          </a:p>
          <a:p>
            <a:endParaRPr lang="en-US" sz="2000" dirty="0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5" name="Ink 4">
                <a:extLst>
                  <a:ext uri="{FF2B5EF4-FFF2-40B4-BE49-F238E27FC236}">
                    <a16:creationId xmlns:a16="http://schemas.microsoft.com/office/drawing/2014/main" id="{2CD2883C-35A8-8AD2-E354-32A99440866F}"/>
                  </a:ext>
                </a:extLst>
              </p14:cNvPr>
              <p14:cNvContentPartPr/>
              <p14:nvPr/>
            </p14:nvContentPartPr>
            <p14:xfrm>
              <a:off x="9072243" y="4293269"/>
              <a:ext cx="3006360" cy="2514240"/>
            </p14:xfrm>
          </p:contentPart>
        </mc:Choice>
        <mc:Fallback>
          <p:pic>
            <p:nvPicPr>
              <p:cNvPr id="5" name="Ink 4">
                <a:extLst>
                  <a:ext uri="{FF2B5EF4-FFF2-40B4-BE49-F238E27FC236}">
                    <a16:creationId xmlns:a16="http://schemas.microsoft.com/office/drawing/2014/main" id="{2CD2883C-35A8-8AD2-E354-32A99440866F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9018243" y="4185269"/>
                <a:ext cx="3114000" cy="27298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">
            <p14:nvContentPartPr>
              <p14:cNvPr id="16" name="Ink 15">
                <a:extLst>
                  <a:ext uri="{FF2B5EF4-FFF2-40B4-BE49-F238E27FC236}">
                    <a16:creationId xmlns:a16="http://schemas.microsoft.com/office/drawing/2014/main" id="{9C26DB89-36FC-312C-C0D2-3AB775DA3AF1}"/>
                  </a:ext>
                </a:extLst>
              </p14:cNvPr>
              <p14:cNvContentPartPr/>
              <p14:nvPr/>
            </p14:nvContentPartPr>
            <p14:xfrm>
              <a:off x="6048963" y="1947149"/>
              <a:ext cx="949320" cy="474480"/>
            </p14:xfrm>
          </p:contentPart>
        </mc:Choice>
        <mc:Fallback>
          <p:pic>
            <p:nvPicPr>
              <p:cNvPr id="16" name="Ink 15">
                <a:extLst>
                  <a:ext uri="{FF2B5EF4-FFF2-40B4-BE49-F238E27FC236}">
                    <a16:creationId xmlns:a16="http://schemas.microsoft.com/office/drawing/2014/main" id="{9C26DB89-36FC-312C-C0D2-3AB775DA3AF1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6039963" y="1938509"/>
                <a:ext cx="966960" cy="492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7">
            <p14:nvContentPartPr>
              <p14:cNvPr id="17" name="Ink 16">
                <a:extLst>
                  <a:ext uri="{FF2B5EF4-FFF2-40B4-BE49-F238E27FC236}">
                    <a16:creationId xmlns:a16="http://schemas.microsoft.com/office/drawing/2014/main" id="{FFDA4898-2EA5-074A-B07C-60228DAE7281}"/>
                  </a:ext>
                </a:extLst>
              </p14:cNvPr>
              <p14:cNvContentPartPr/>
              <p14:nvPr/>
            </p14:nvContentPartPr>
            <p14:xfrm>
              <a:off x="6422643" y="2803589"/>
              <a:ext cx="641880" cy="465120"/>
            </p14:xfrm>
          </p:contentPart>
        </mc:Choice>
        <mc:Fallback>
          <p:pic>
            <p:nvPicPr>
              <p:cNvPr id="17" name="Ink 16">
                <a:extLst>
                  <a:ext uri="{FF2B5EF4-FFF2-40B4-BE49-F238E27FC236}">
                    <a16:creationId xmlns:a16="http://schemas.microsoft.com/office/drawing/2014/main" id="{FFDA4898-2EA5-074A-B07C-60228DAE7281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6414003" y="2794589"/>
                <a:ext cx="659520" cy="4827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9">
            <p14:nvContentPartPr>
              <p14:cNvPr id="21" name="Ink 20">
                <a:extLst>
                  <a:ext uri="{FF2B5EF4-FFF2-40B4-BE49-F238E27FC236}">
                    <a16:creationId xmlns:a16="http://schemas.microsoft.com/office/drawing/2014/main" id="{66968C05-8A16-176C-09FA-5CBFB5FC68A9}"/>
                  </a:ext>
                </a:extLst>
              </p14:cNvPr>
              <p14:cNvContentPartPr/>
              <p14:nvPr/>
            </p14:nvContentPartPr>
            <p14:xfrm>
              <a:off x="6268923" y="1905749"/>
              <a:ext cx="652680" cy="467280"/>
            </p14:xfrm>
          </p:contentPart>
        </mc:Choice>
        <mc:Fallback>
          <p:pic>
            <p:nvPicPr>
              <p:cNvPr id="21" name="Ink 20">
                <a:extLst>
                  <a:ext uri="{FF2B5EF4-FFF2-40B4-BE49-F238E27FC236}">
                    <a16:creationId xmlns:a16="http://schemas.microsoft.com/office/drawing/2014/main" id="{66968C05-8A16-176C-09FA-5CBFB5FC68A9}"/>
                  </a:ext>
                </a:extLst>
              </p:cNvPr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6259923" y="1896749"/>
                <a:ext cx="670320" cy="4849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1">
            <p14:nvContentPartPr>
              <p14:cNvPr id="23" name="Ink 22">
                <a:extLst>
                  <a:ext uri="{FF2B5EF4-FFF2-40B4-BE49-F238E27FC236}">
                    <a16:creationId xmlns:a16="http://schemas.microsoft.com/office/drawing/2014/main" id="{1C23BC9B-92C1-0B41-A8DF-AEF4E56401E4}"/>
                  </a:ext>
                </a:extLst>
              </p14:cNvPr>
              <p14:cNvContentPartPr/>
              <p14:nvPr/>
            </p14:nvContentPartPr>
            <p14:xfrm>
              <a:off x="6349203" y="1902509"/>
              <a:ext cx="287640" cy="199800"/>
            </p14:xfrm>
          </p:contentPart>
        </mc:Choice>
        <mc:Fallback>
          <p:pic>
            <p:nvPicPr>
              <p:cNvPr id="23" name="Ink 22">
                <a:extLst>
                  <a:ext uri="{FF2B5EF4-FFF2-40B4-BE49-F238E27FC236}">
                    <a16:creationId xmlns:a16="http://schemas.microsoft.com/office/drawing/2014/main" id="{1C23BC9B-92C1-0B41-A8DF-AEF4E56401E4}"/>
                  </a:ext>
                </a:extLst>
              </p:cNvPr>
              <p:cNvPicPr/>
              <p:nvPr/>
            </p:nvPicPr>
            <p:blipFill>
              <a:blip r:embed="rId12"/>
              <a:stretch>
                <a:fillRect/>
              </a:stretch>
            </p:blipFill>
            <p:spPr>
              <a:xfrm>
                <a:off x="6340203" y="1893869"/>
                <a:ext cx="305280" cy="217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3">
            <p14:nvContentPartPr>
              <p14:cNvPr id="24" name="Ink 23">
                <a:extLst>
                  <a:ext uri="{FF2B5EF4-FFF2-40B4-BE49-F238E27FC236}">
                    <a16:creationId xmlns:a16="http://schemas.microsoft.com/office/drawing/2014/main" id="{1A4AF13E-CDF5-6FF8-E741-33AA11007513}"/>
                  </a:ext>
                </a:extLst>
              </p14:cNvPr>
              <p14:cNvContentPartPr/>
              <p14:nvPr/>
            </p14:nvContentPartPr>
            <p14:xfrm>
              <a:off x="6174963" y="1947869"/>
              <a:ext cx="321480" cy="463680"/>
            </p14:xfrm>
          </p:contentPart>
        </mc:Choice>
        <mc:Fallback>
          <p:pic>
            <p:nvPicPr>
              <p:cNvPr id="24" name="Ink 23">
                <a:extLst>
                  <a:ext uri="{FF2B5EF4-FFF2-40B4-BE49-F238E27FC236}">
                    <a16:creationId xmlns:a16="http://schemas.microsoft.com/office/drawing/2014/main" id="{1A4AF13E-CDF5-6FF8-E741-33AA11007513}"/>
                  </a:ext>
                </a:extLst>
              </p:cNvPr>
              <p:cNvPicPr/>
              <p:nvPr/>
            </p:nvPicPr>
            <p:blipFill>
              <a:blip r:embed="rId14"/>
              <a:stretch>
                <a:fillRect/>
              </a:stretch>
            </p:blipFill>
            <p:spPr>
              <a:xfrm>
                <a:off x="6165963" y="1938869"/>
                <a:ext cx="339120" cy="4813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5">
            <p14:nvContentPartPr>
              <p14:cNvPr id="25" name="Ink 24">
                <a:extLst>
                  <a:ext uri="{FF2B5EF4-FFF2-40B4-BE49-F238E27FC236}">
                    <a16:creationId xmlns:a16="http://schemas.microsoft.com/office/drawing/2014/main" id="{9912E8FB-4921-FBB7-EBB2-A74D0671A54E}"/>
                  </a:ext>
                </a:extLst>
              </p14:cNvPr>
              <p14:cNvContentPartPr/>
              <p14:nvPr/>
            </p14:nvContentPartPr>
            <p14:xfrm>
              <a:off x="5903523" y="2049029"/>
              <a:ext cx="484200" cy="329400"/>
            </p14:xfrm>
          </p:contentPart>
        </mc:Choice>
        <mc:Fallback>
          <p:pic>
            <p:nvPicPr>
              <p:cNvPr id="25" name="Ink 24">
                <a:extLst>
                  <a:ext uri="{FF2B5EF4-FFF2-40B4-BE49-F238E27FC236}">
                    <a16:creationId xmlns:a16="http://schemas.microsoft.com/office/drawing/2014/main" id="{9912E8FB-4921-FBB7-EBB2-A74D0671A54E}"/>
                  </a:ext>
                </a:extLst>
              </p:cNvPr>
              <p:cNvPicPr/>
              <p:nvPr/>
            </p:nvPicPr>
            <p:blipFill>
              <a:blip r:embed="rId16"/>
              <a:stretch>
                <a:fillRect/>
              </a:stretch>
            </p:blipFill>
            <p:spPr>
              <a:xfrm>
                <a:off x="5894523" y="2040029"/>
                <a:ext cx="501840" cy="347040"/>
              </a:xfrm>
              <a:prstGeom prst="rect">
                <a:avLst/>
              </a:prstGeom>
            </p:spPr>
          </p:pic>
        </mc:Fallback>
      </mc:AlternateContent>
      <p:grpSp>
        <p:nvGrpSpPr>
          <p:cNvPr id="29" name="Group 28">
            <a:extLst>
              <a:ext uri="{FF2B5EF4-FFF2-40B4-BE49-F238E27FC236}">
                <a16:creationId xmlns:a16="http://schemas.microsoft.com/office/drawing/2014/main" id="{6B4705A8-802C-7448-B371-DDED7939E01A}"/>
              </a:ext>
            </a:extLst>
          </p:cNvPr>
          <p:cNvGrpSpPr/>
          <p:nvPr/>
        </p:nvGrpSpPr>
        <p:grpSpPr>
          <a:xfrm>
            <a:off x="6192603" y="2223269"/>
            <a:ext cx="404280" cy="151920"/>
            <a:chOff x="6192603" y="2223269"/>
            <a:chExt cx="404280" cy="15192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17">
              <p14:nvContentPartPr>
                <p14:cNvPr id="26" name="Ink 25">
                  <a:extLst>
                    <a:ext uri="{FF2B5EF4-FFF2-40B4-BE49-F238E27FC236}">
                      <a16:creationId xmlns:a16="http://schemas.microsoft.com/office/drawing/2014/main" id="{D7785199-1CF1-5457-4AB5-9B4DD21CDEC4}"/>
                    </a:ext>
                  </a:extLst>
                </p14:cNvPr>
                <p14:cNvContentPartPr/>
                <p14:nvPr/>
              </p14:nvContentPartPr>
              <p14:xfrm>
                <a:off x="6242643" y="2223269"/>
                <a:ext cx="70560" cy="151920"/>
              </p14:xfrm>
            </p:contentPart>
          </mc:Choice>
          <mc:Fallback>
            <p:pic>
              <p:nvPicPr>
                <p:cNvPr id="26" name="Ink 25">
                  <a:extLst>
                    <a:ext uri="{FF2B5EF4-FFF2-40B4-BE49-F238E27FC236}">
                      <a16:creationId xmlns:a16="http://schemas.microsoft.com/office/drawing/2014/main" id="{D7785199-1CF1-5457-4AB5-9B4DD21CDEC4}"/>
                    </a:ext>
                  </a:extLst>
                </p:cNvPr>
                <p:cNvPicPr/>
                <p:nvPr/>
              </p:nvPicPr>
              <p:blipFill>
                <a:blip r:embed="rId18"/>
                <a:stretch>
                  <a:fillRect/>
                </a:stretch>
              </p:blipFill>
              <p:spPr>
                <a:xfrm>
                  <a:off x="6233643" y="2214269"/>
                  <a:ext cx="88200" cy="169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9">
              <p14:nvContentPartPr>
                <p14:cNvPr id="27" name="Ink 26">
                  <a:extLst>
                    <a:ext uri="{FF2B5EF4-FFF2-40B4-BE49-F238E27FC236}">
                      <a16:creationId xmlns:a16="http://schemas.microsoft.com/office/drawing/2014/main" id="{A4CE5D43-E7E7-22AA-380A-710769434D7D}"/>
                    </a:ext>
                  </a:extLst>
                </p14:cNvPr>
                <p14:cNvContentPartPr/>
                <p14:nvPr/>
              </p14:nvContentPartPr>
              <p14:xfrm>
                <a:off x="6192603" y="2253149"/>
                <a:ext cx="404280" cy="106200"/>
              </p14:xfrm>
            </p:contentPart>
          </mc:Choice>
          <mc:Fallback>
            <p:pic>
              <p:nvPicPr>
                <p:cNvPr id="27" name="Ink 26">
                  <a:extLst>
                    <a:ext uri="{FF2B5EF4-FFF2-40B4-BE49-F238E27FC236}">
                      <a16:creationId xmlns:a16="http://schemas.microsoft.com/office/drawing/2014/main" id="{A4CE5D43-E7E7-22AA-380A-710769434D7D}"/>
                    </a:ext>
                  </a:extLst>
                </p:cNvPr>
                <p:cNvPicPr/>
                <p:nvPr/>
              </p:nvPicPr>
              <p:blipFill>
                <a:blip r:embed="rId20"/>
                <a:stretch>
                  <a:fillRect/>
                </a:stretch>
              </p:blipFill>
              <p:spPr>
                <a:xfrm>
                  <a:off x="6183603" y="2244509"/>
                  <a:ext cx="421920" cy="12384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21">
            <p14:nvContentPartPr>
              <p14:cNvPr id="30" name="Ink 29">
                <a:extLst>
                  <a:ext uri="{FF2B5EF4-FFF2-40B4-BE49-F238E27FC236}">
                    <a16:creationId xmlns:a16="http://schemas.microsoft.com/office/drawing/2014/main" id="{7C5B5B1B-23E9-7453-36BC-A59D979C6E8A}"/>
                  </a:ext>
                </a:extLst>
              </p14:cNvPr>
              <p14:cNvContentPartPr/>
              <p14:nvPr/>
            </p14:nvContentPartPr>
            <p14:xfrm>
              <a:off x="10974843" y="2813309"/>
              <a:ext cx="327600" cy="155520"/>
            </p14:xfrm>
          </p:contentPart>
        </mc:Choice>
        <mc:Fallback>
          <p:pic>
            <p:nvPicPr>
              <p:cNvPr id="30" name="Ink 29">
                <a:extLst>
                  <a:ext uri="{FF2B5EF4-FFF2-40B4-BE49-F238E27FC236}">
                    <a16:creationId xmlns:a16="http://schemas.microsoft.com/office/drawing/2014/main" id="{7C5B5B1B-23E9-7453-36BC-A59D979C6E8A}"/>
                  </a:ext>
                </a:extLst>
              </p:cNvPr>
              <p:cNvPicPr/>
              <p:nvPr/>
            </p:nvPicPr>
            <p:blipFill>
              <a:blip r:embed="rId22"/>
              <a:stretch>
                <a:fillRect/>
              </a:stretch>
            </p:blipFill>
            <p:spPr>
              <a:xfrm>
                <a:off x="10965843" y="2804309"/>
                <a:ext cx="345240" cy="1731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3">
            <p14:nvContentPartPr>
              <p14:cNvPr id="31" name="Ink 30">
                <a:extLst>
                  <a:ext uri="{FF2B5EF4-FFF2-40B4-BE49-F238E27FC236}">
                    <a16:creationId xmlns:a16="http://schemas.microsoft.com/office/drawing/2014/main" id="{93A76066-F2F1-A562-1C90-01E428D54F02}"/>
                  </a:ext>
                </a:extLst>
              </p14:cNvPr>
              <p14:cNvContentPartPr/>
              <p14:nvPr/>
            </p14:nvContentPartPr>
            <p14:xfrm>
              <a:off x="10644723" y="2865509"/>
              <a:ext cx="296280" cy="252720"/>
            </p14:xfrm>
          </p:contentPart>
        </mc:Choice>
        <mc:Fallback>
          <p:pic>
            <p:nvPicPr>
              <p:cNvPr id="31" name="Ink 30">
                <a:extLst>
                  <a:ext uri="{FF2B5EF4-FFF2-40B4-BE49-F238E27FC236}">
                    <a16:creationId xmlns:a16="http://schemas.microsoft.com/office/drawing/2014/main" id="{93A76066-F2F1-A562-1C90-01E428D54F02}"/>
                  </a:ext>
                </a:extLst>
              </p:cNvPr>
              <p:cNvPicPr/>
              <p:nvPr/>
            </p:nvPicPr>
            <p:blipFill>
              <a:blip r:embed="rId24"/>
              <a:stretch>
                <a:fillRect/>
              </a:stretch>
            </p:blipFill>
            <p:spPr>
              <a:xfrm>
                <a:off x="10635723" y="2856869"/>
                <a:ext cx="313920" cy="2703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4603803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C03F07-F91D-440F-BAAB-F2F8B45E81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4742" y="407625"/>
            <a:ext cx="11222516" cy="1145754"/>
          </a:xfrm>
        </p:spPr>
        <p:txBody>
          <a:bodyPr>
            <a:normAutofit/>
          </a:bodyPr>
          <a:lstStyle/>
          <a:p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Criterion-Referenced Interpretations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6D3FEC-61EC-0112-71F4-CE99D33C84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4742" y="1874438"/>
            <a:ext cx="11171104" cy="4790768"/>
          </a:xfrm>
        </p:spPr>
        <p:txBody>
          <a:bodyPr/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Formative Decisions (improving teaching, curricula)</a:t>
            </a:r>
          </a:p>
          <a:p>
            <a:pPr lvl="1"/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Item anchor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(SD = 1, D = 2, A = 3, SA = 4)</a:t>
            </a:r>
          </a:p>
          <a:p>
            <a:pPr lvl="2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What percentage of students picked each anchor, item by item?</a:t>
            </a:r>
          </a:p>
          <a:p>
            <a:pPr lvl="2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Consider changes in teaching, evaluation, or behaviors)</a:t>
            </a:r>
          </a:p>
          <a:p>
            <a:pPr lvl="1"/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Item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Consider benchmarks, 1-4 scale, across classes</a:t>
            </a:r>
          </a:p>
          <a:p>
            <a:pPr lvl="2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Medians at and above 2.0 are strengths, below are weaknesses</a:t>
            </a:r>
          </a:p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Summative Decisions (pay, promotion), see bigger picture</a:t>
            </a:r>
          </a:p>
          <a:p>
            <a:pPr lvl="1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Need several courses across the year for annual review</a:t>
            </a:r>
          </a:p>
          <a:p>
            <a:pPr lvl="1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Need three or more years for promotion review</a:t>
            </a:r>
          </a:p>
          <a:p>
            <a:pPr lvl="1"/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Subscale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(course content, feedback/support, comm w/asst)</a:t>
            </a:r>
          </a:p>
          <a:p>
            <a:pPr lvl="1"/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Total scale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1196900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1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bldLvl="2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2DF831-FC2A-FD04-6795-923710EBBC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One Approach: </a:t>
            </a:r>
            <a:b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Midpoint and Upper Limit Standards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DBADD042-EA43-31D7-EBC9-9D0B0110050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13560904"/>
              </p:ext>
            </p:extLst>
          </p:nvPr>
        </p:nvGraphicFramePr>
        <p:xfrm>
          <a:off x="838200" y="2079625"/>
          <a:ext cx="10515600" cy="2656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28900">
                  <a:extLst>
                    <a:ext uri="{9D8B030D-6E8A-4147-A177-3AD203B41FA5}">
                      <a16:colId xmlns:a16="http://schemas.microsoft.com/office/drawing/2014/main" val="2100374175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3500018595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2638983360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1988597049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Extremely Unfavorable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Midpoint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Extremely Favorable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353641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Subscale 1 (16 items)</a:t>
                      </a:r>
                    </a:p>
                    <a:p>
                      <a:r>
                        <a:rPr lang="en-US" dirty="0"/>
                        <a:t>Course Content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912611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Subscale 2 (5 items)</a:t>
                      </a:r>
                    </a:p>
                    <a:p>
                      <a:r>
                        <a:rPr lang="en-US" dirty="0"/>
                        <a:t>Feedback, Support Hrs.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12.5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989613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Subscale 3 (3 items)</a:t>
                      </a:r>
                    </a:p>
                    <a:p>
                      <a:r>
                        <a:rPr lang="en-US" dirty="0"/>
                        <a:t>Comm w/TA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7.5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326707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Total Scale (25 items)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96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013856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606889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B8F3D9-973E-C015-3335-F2768E3CF0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3963" y="0"/>
            <a:ext cx="10669837" cy="1024570"/>
          </a:xfrm>
        </p:spPr>
        <p:txBody>
          <a:bodyPr>
            <a:normAutofit/>
          </a:bodyPr>
          <a:lstStyle/>
          <a:p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Another Approach: Third-Quarter Standard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A97F75-568B-DA81-BDE9-30C186A207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4911" y="914400"/>
            <a:ext cx="10758889" cy="5728771"/>
          </a:xfrm>
        </p:spPr>
        <p:txBody>
          <a:bodyPr/>
          <a:lstStyle/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Departments can determine cut-off standards</a:t>
            </a: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Avoid arbitrary standards or “gut feelings”</a:t>
            </a: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Hold everyone to same standards</a:t>
            </a: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this example, 75% would be a cut-off </a:t>
            </a:r>
          </a:p>
          <a:p>
            <a:pPr marL="0" indent="0">
              <a:buNone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F087ABFA-D29F-922D-695E-D1496C91B6F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7370892"/>
              </p:ext>
            </p:extLst>
          </p:nvPr>
        </p:nvGraphicFramePr>
        <p:xfrm>
          <a:off x="683963" y="3207277"/>
          <a:ext cx="10277820" cy="2500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12970">
                  <a:extLst>
                    <a:ext uri="{9D8B030D-6E8A-4147-A177-3AD203B41FA5}">
                      <a16:colId xmlns:a16="http://schemas.microsoft.com/office/drawing/2014/main" val="2115193813"/>
                    </a:ext>
                  </a:extLst>
                </a:gridCol>
                <a:gridCol w="1712970">
                  <a:extLst>
                    <a:ext uri="{9D8B030D-6E8A-4147-A177-3AD203B41FA5}">
                      <a16:colId xmlns:a16="http://schemas.microsoft.com/office/drawing/2014/main" val="3694191779"/>
                    </a:ext>
                  </a:extLst>
                </a:gridCol>
                <a:gridCol w="1712970">
                  <a:extLst>
                    <a:ext uri="{9D8B030D-6E8A-4147-A177-3AD203B41FA5}">
                      <a16:colId xmlns:a16="http://schemas.microsoft.com/office/drawing/2014/main" val="755654834"/>
                    </a:ext>
                  </a:extLst>
                </a:gridCol>
                <a:gridCol w="1712970">
                  <a:extLst>
                    <a:ext uri="{9D8B030D-6E8A-4147-A177-3AD203B41FA5}">
                      <a16:colId xmlns:a16="http://schemas.microsoft.com/office/drawing/2014/main" val="3523589934"/>
                    </a:ext>
                  </a:extLst>
                </a:gridCol>
                <a:gridCol w="1712970">
                  <a:extLst>
                    <a:ext uri="{9D8B030D-6E8A-4147-A177-3AD203B41FA5}">
                      <a16:colId xmlns:a16="http://schemas.microsoft.com/office/drawing/2014/main" val="2855090043"/>
                    </a:ext>
                  </a:extLst>
                </a:gridCol>
                <a:gridCol w="1712970">
                  <a:extLst>
                    <a:ext uri="{9D8B030D-6E8A-4147-A177-3AD203B41FA5}">
                      <a16:colId xmlns:a16="http://schemas.microsoft.com/office/drawing/2014/main" val="308607150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US" dirty="0"/>
                        <a:t>Subscale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EU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Mdpt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EF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50960914"/>
                  </a:ext>
                </a:extLst>
              </a:tr>
              <a:tr h="42690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Subscale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64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30257629"/>
                  </a:ext>
                </a:extLst>
              </a:tr>
              <a:tr h="42690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Subscale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8.75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12.5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16.25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13870657"/>
                  </a:ext>
                </a:extLst>
              </a:tr>
              <a:tr h="426904">
                <a:tc>
                  <a:txBody>
                    <a:bodyPr/>
                    <a:lstStyle/>
                    <a:p>
                      <a:r>
                        <a:rPr lang="en-US" dirty="0"/>
                        <a:t>Subscale 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5.25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7.5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9.75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01145622"/>
                  </a:ext>
                </a:extLst>
              </a:tr>
              <a:tr h="426904">
                <a:tc>
                  <a:txBody>
                    <a:bodyPr/>
                    <a:lstStyle/>
                    <a:p>
                      <a:r>
                        <a:rPr lang="en-US" dirty="0"/>
                        <a:t>Total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42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60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78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96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79295335"/>
                  </a:ext>
                </a:extLst>
              </a:tr>
              <a:tr h="426904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Grade</a:t>
                      </a:r>
                    </a:p>
                  </a:txBody>
                  <a:tcPr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F</a:t>
                      </a:r>
                    </a:p>
                  </a:txBody>
                  <a:tcPr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D</a:t>
                      </a:r>
                    </a:p>
                  </a:txBody>
                  <a:tcPr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C</a:t>
                      </a:r>
                    </a:p>
                  </a:txBody>
                  <a:tcPr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B</a:t>
                      </a:r>
                    </a:p>
                  </a:txBody>
                  <a:tcPr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A</a:t>
                      </a:r>
                    </a:p>
                  </a:txBody>
                  <a:tcPr>
                    <a:solidFill>
                      <a:schemeClr val="accent4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087872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651324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B450F7-1712-0C8A-DD00-DC82125211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3011"/>
            <a:ext cx="10515600" cy="681477"/>
          </a:xfrm>
        </p:spPr>
        <p:txBody>
          <a:bodyPr>
            <a:normAutofit/>
          </a:bodyPr>
          <a:lstStyle/>
          <a:p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6D32A9-E860-9051-D361-3147AFD1B4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78805"/>
            <a:ext cx="10515600" cy="5185446"/>
          </a:xfrm>
        </p:spPr>
        <p:txBody>
          <a:bodyPr>
            <a:normAutofit lnSpcReduction="10000"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student survey is a work in progress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Should be one of several sources of information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Response rates are important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Data should be interpreted with care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Mean scores are misleading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Data can be considered at several levels</a:t>
            </a:r>
          </a:p>
          <a:p>
            <a:pPr lvl="1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Anchor</a:t>
            </a:r>
          </a:p>
          <a:p>
            <a:pPr lvl="1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Item</a:t>
            </a:r>
          </a:p>
          <a:p>
            <a:pPr lvl="1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Subscale</a:t>
            </a:r>
          </a:p>
          <a:p>
            <a:pPr lvl="1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Total </a:t>
            </a:r>
          </a:p>
          <a:p>
            <a:pPr lvl="1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Midpoint, third quarter, upper limit standards 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Departments should discuss how to use these data</a:t>
            </a:r>
          </a:p>
        </p:txBody>
      </p:sp>
    </p:spTree>
    <p:extLst>
      <p:ext uri="{BB962C8B-B14F-4D97-AF65-F5344CB8AC3E}">
        <p14:creationId xmlns:p14="http://schemas.microsoft.com/office/powerpoint/2010/main" val="6766406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D44D97-A12C-8A2C-348B-7B59D085B5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Current Survey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A85965-FEB1-C152-C23E-8DA8AC6FEE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54227"/>
            <a:ext cx="9363419" cy="5038648"/>
          </a:xfrm>
        </p:spPr>
        <p:txBody>
          <a:bodyPr>
            <a:normAutofit fontScale="92500" lnSpcReduction="10000"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Studied by the Senate Teaching and Learning Committee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Solicited feedback from campus community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Goals</a:t>
            </a:r>
          </a:p>
          <a:p>
            <a:pPr lvl="1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Base items on the TEACH framework, Reciprocal Responsibilities doc, and OEA Contract</a:t>
            </a:r>
          </a:p>
          <a:p>
            <a:pPr lvl="1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Focus on concrete behaviors</a:t>
            </a:r>
          </a:p>
          <a:p>
            <a:pPr lvl="1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Avoid global items, items that invite bias, middle scores</a:t>
            </a:r>
          </a:p>
          <a:p>
            <a:pPr lvl="1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Standardize directions, include a statement about bias</a:t>
            </a:r>
          </a:p>
          <a:p>
            <a:pPr lvl="1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Increase response rates</a:t>
            </a:r>
          </a:p>
          <a:p>
            <a:pPr lvl="1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Add items for VAs/TAs, student self-analysis</a:t>
            </a:r>
          </a:p>
          <a:p>
            <a:pPr lvl="1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Focus on survey/item/subscale reliability and validity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Version 1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passed by Academic Senate Feb. 2024, Implemented, Fall 2024</a:t>
            </a:r>
          </a:p>
        </p:txBody>
      </p:sp>
    </p:spTree>
    <p:extLst>
      <p:ext uri="{BB962C8B-B14F-4D97-AF65-F5344CB8AC3E}">
        <p14:creationId xmlns:p14="http://schemas.microsoft.com/office/powerpoint/2010/main" val="24337283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3CD3F5-483D-E066-E6E8-F7F9ED8BD7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311006"/>
          </a:xfrm>
        </p:spPr>
        <p:txBody>
          <a:bodyPr/>
          <a:lstStyle/>
          <a:p>
            <a:r>
              <a:rPr lang="en-US" dirty="0"/>
              <a:t>Subscales*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C2920C-3A07-A8B2-3D7E-D291BFACBA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11007"/>
            <a:ext cx="10515600" cy="5354198"/>
          </a:xfrm>
        </p:spPr>
        <p:txBody>
          <a:bodyPr>
            <a:normAutofit lnSpcReduction="10000"/>
          </a:bodyPr>
          <a:lstStyle/>
          <a:p>
            <a:r>
              <a:rPr lang="en-US" dirty="0"/>
              <a:t>Factor 1 – Course Content</a:t>
            </a:r>
          </a:p>
          <a:p>
            <a:pPr lvl="1"/>
            <a:r>
              <a:rPr lang="en-US" dirty="0"/>
              <a:t>Items: 8, 12-20, 23-24, 31-34</a:t>
            </a:r>
          </a:p>
          <a:p>
            <a:pPr lvl="1"/>
            <a:r>
              <a:rPr lang="en-US" dirty="0"/>
              <a:t>16 items (</a:t>
            </a:r>
            <a:r>
              <a:rPr lang="en-US" i="1" dirty="0"/>
              <a:t>a </a:t>
            </a:r>
            <a:r>
              <a:rPr lang="en-US" dirty="0"/>
              <a:t>= .96)</a:t>
            </a:r>
          </a:p>
          <a:p>
            <a:r>
              <a:rPr lang="en-US" dirty="0"/>
              <a:t>Factor 2 – Feedback and Support Hours</a:t>
            </a:r>
          </a:p>
          <a:p>
            <a:pPr lvl="1"/>
            <a:r>
              <a:rPr lang="en-US" dirty="0"/>
              <a:t>Items: 9-11, 21-22</a:t>
            </a:r>
          </a:p>
          <a:p>
            <a:pPr lvl="1"/>
            <a:r>
              <a:rPr lang="en-US" dirty="0"/>
              <a:t>5 items (</a:t>
            </a:r>
            <a:r>
              <a:rPr lang="en-US" i="1" dirty="0"/>
              <a:t>a </a:t>
            </a:r>
            <a:r>
              <a:rPr lang="en-US" dirty="0"/>
              <a:t>= .80)</a:t>
            </a:r>
          </a:p>
          <a:p>
            <a:r>
              <a:rPr lang="en-US" dirty="0"/>
              <a:t>Factor 3 – Communication with Teaching Assistant</a:t>
            </a:r>
          </a:p>
          <a:p>
            <a:pPr lvl="1"/>
            <a:r>
              <a:rPr lang="en-US" dirty="0"/>
              <a:t>Items 26-28</a:t>
            </a:r>
          </a:p>
          <a:p>
            <a:pPr lvl="1"/>
            <a:r>
              <a:rPr lang="en-US" dirty="0"/>
              <a:t>3 items (</a:t>
            </a:r>
            <a:r>
              <a:rPr lang="en-US" i="1" dirty="0"/>
              <a:t>a </a:t>
            </a:r>
            <a:r>
              <a:rPr lang="en-US" dirty="0"/>
              <a:t>= .88)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2400" dirty="0">
                <a:effectLst/>
                <a:latin typeface="Times New Roman" panose="02020603050405020304" pitchFamily="18" charset="0"/>
                <a:ea typeface="Georgia" panose="02040502050405020303" pitchFamily="18" charset="0"/>
              </a:rPr>
              <a:t>* Factor and reliability analysis of Likert-Type items conducted by </a:t>
            </a:r>
            <a:r>
              <a:rPr lang="en-US" sz="2400" dirty="0">
                <a:latin typeface="Times New Roman" panose="02020603050405020304" pitchFamily="18" charset="0"/>
                <a:ea typeface="Georgia" panose="02040502050405020303" pitchFamily="18" charset="0"/>
              </a:rPr>
              <a:t>Dr. </a:t>
            </a:r>
            <a:r>
              <a:rPr lang="en-US" sz="2400" dirty="0">
                <a:effectLst/>
                <a:latin typeface="Times New Roman" panose="02020603050405020304" pitchFamily="18" charset="0"/>
                <a:ea typeface="Georgia" panose="02040502050405020303" pitchFamily="18" charset="0"/>
              </a:rPr>
              <a:t>Lucy Kerns, Mathematics and Statistics. The overall Cronbach's alpha was found to be .94, indicating a high level of reliability among all 24 survey questions.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9900824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9D123F-D68D-43B9-16F6-B95E79AC16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Factor 1 – Course Content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AE0C48-CE12-D8D2-25ED-A9A64D2FC61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50843" y="1509311"/>
            <a:ext cx="5468957" cy="4667652"/>
          </a:xfrm>
        </p:spPr>
        <p:txBody>
          <a:bodyPr>
            <a:normAutofit fontScale="77500" lnSpcReduction="20000"/>
          </a:bodyPr>
          <a:lstStyle/>
          <a:p>
            <a:pPr marL="0" marR="0" indent="0">
              <a:lnSpc>
                <a:spcPct val="115000"/>
              </a:lnSpc>
              <a:spcAft>
                <a:spcPts val="800"/>
              </a:spcAft>
              <a:buNone/>
            </a:pPr>
            <a:r>
              <a:rPr lang="en-US" sz="1800" b="1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8. The instructor shared how to succeed in the course (e.g., criteria, rubrics, directions, examples).</a:t>
            </a:r>
            <a:endParaRPr lang="en-US" sz="1800" b="1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15000"/>
              </a:lnSpc>
              <a:spcAft>
                <a:spcPts val="800"/>
              </a:spcAft>
              <a:buNone/>
            </a:pPr>
            <a:r>
              <a:rPr lang="en-US" sz="1800" b="1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12. I had a sense of my standing in the course (e.g. grade, instructor feedback) before the last day to withdraw from the course.</a:t>
            </a:r>
            <a:endParaRPr lang="en-US" sz="1800" b="1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15000"/>
              </a:lnSpc>
              <a:spcAft>
                <a:spcPts val="800"/>
              </a:spcAft>
              <a:buNone/>
            </a:pPr>
            <a:r>
              <a:rPr lang="en-US" sz="1800" b="1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13. Content was connected to course goals. </a:t>
            </a:r>
            <a:endParaRPr lang="en-US" sz="1800" b="1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15000"/>
              </a:lnSpc>
              <a:spcAft>
                <a:spcPts val="800"/>
              </a:spcAft>
              <a:buNone/>
            </a:pPr>
            <a:r>
              <a:rPr lang="en-US" sz="1800" b="1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14. Course content was easy to access. </a:t>
            </a:r>
            <a:endParaRPr lang="en-US" sz="1800" b="1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15000"/>
              </a:lnSpc>
              <a:spcAft>
                <a:spcPts val="800"/>
              </a:spcAft>
              <a:buNone/>
            </a:pPr>
            <a:r>
              <a:rPr lang="en-US" sz="1800" b="1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15. The course used a variety of materials to support my learning (e.g., books, multimedia, articles, software). </a:t>
            </a:r>
            <a:endParaRPr lang="en-US" sz="1800" b="1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15000"/>
              </a:lnSpc>
              <a:spcAft>
                <a:spcPts val="800"/>
              </a:spcAft>
              <a:buNone/>
            </a:pPr>
            <a:r>
              <a:rPr lang="en-US" sz="1800" b="1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16. The technology used to deliver this course (e.g., </a:t>
            </a:r>
            <a:r>
              <a:rPr lang="en-US" sz="1800" b="1" kern="100" dirty="0" err="1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BlackBoard</a:t>
            </a:r>
            <a:r>
              <a:rPr lang="en-US" sz="1800" b="1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, web-based instructional sites, collaboration systems) provided an effective learning environment. </a:t>
            </a:r>
            <a:endParaRPr lang="en-US" sz="1800" b="1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15000"/>
              </a:lnSpc>
              <a:spcAft>
                <a:spcPts val="800"/>
              </a:spcAft>
              <a:buNone/>
            </a:pPr>
            <a:r>
              <a:rPr lang="en-US" sz="1800" b="1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17. The class provided me with opportunities for problem solving, critical thinking, decision making, or application of material. </a:t>
            </a:r>
            <a:endParaRPr lang="en-US" sz="1800" b="1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E883A46-B392-4E61-F259-A81CAD358D8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509311"/>
            <a:ext cx="5384494" cy="4667652"/>
          </a:xfrm>
        </p:spPr>
        <p:txBody>
          <a:bodyPr>
            <a:normAutofit fontScale="77500" lnSpcReduction="20000"/>
          </a:bodyPr>
          <a:lstStyle/>
          <a:p>
            <a:pPr marL="0" indent="0">
              <a:lnSpc>
                <a:spcPct val="115000"/>
              </a:lnSpc>
              <a:spcAft>
                <a:spcPts val="800"/>
              </a:spcAft>
              <a:buNone/>
            </a:pPr>
            <a:r>
              <a:rPr lang="en-US" sz="1800" b="1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18. This class helped me see how to apply course content to practical problems or real-life situations. </a:t>
            </a:r>
            <a:endParaRPr lang="en-US" sz="1800" b="1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15000"/>
              </a:lnSpc>
              <a:spcAft>
                <a:spcPts val="800"/>
              </a:spcAft>
              <a:buNone/>
            </a:pPr>
            <a:r>
              <a:rPr lang="en-US" sz="1800" b="1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19. The course was appropriately challenging for the course level.</a:t>
            </a:r>
            <a:endParaRPr lang="en-US" sz="1800" b="1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15000"/>
              </a:lnSpc>
              <a:spcAft>
                <a:spcPts val="800"/>
              </a:spcAft>
              <a:buNone/>
            </a:pPr>
            <a:r>
              <a:rPr lang="en-US" sz="1800" b="1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20. It was clear how and when to communicate with my instructor. </a:t>
            </a:r>
            <a:endParaRPr lang="en-US" sz="1800" b="1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15000"/>
              </a:lnSpc>
              <a:spcAft>
                <a:spcPts val="800"/>
              </a:spcAft>
              <a:buNone/>
            </a:pPr>
            <a:r>
              <a:rPr lang="en-US" sz="1800" b="1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23. The instructor created an inclusive class environment that communicated value for all individuals. </a:t>
            </a:r>
            <a:endParaRPr lang="en-US" sz="1800" b="1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15000"/>
              </a:lnSpc>
              <a:spcAft>
                <a:spcPts val="800"/>
              </a:spcAft>
              <a:buNone/>
            </a:pPr>
            <a:r>
              <a:rPr lang="en-US" sz="1800" b="1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24. I felt like I could reach out to my instructor.</a:t>
            </a:r>
            <a:endParaRPr lang="en-US" sz="1800" b="1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15000"/>
              </a:lnSpc>
              <a:spcAft>
                <a:spcPts val="800"/>
              </a:spcAft>
              <a:buNone/>
            </a:pPr>
            <a:r>
              <a:rPr lang="en-US" sz="1800" b="1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31. I understood the syllabus. </a:t>
            </a:r>
            <a:endParaRPr lang="en-US" sz="1800" b="1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15000"/>
              </a:lnSpc>
              <a:spcAft>
                <a:spcPts val="800"/>
              </a:spcAft>
              <a:buNone/>
            </a:pPr>
            <a:r>
              <a:rPr lang="en-US" sz="1800" b="1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32. I looked forward to taking this course. </a:t>
            </a:r>
            <a:endParaRPr lang="en-US" sz="1800" b="1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15000"/>
              </a:lnSpc>
              <a:spcAft>
                <a:spcPts val="800"/>
              </a:spcAft>
              <a:buNone/>
            </a:pPr>
            <a:r>
              <a:rPr lang="en-US" sz="1800" b="1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33. I felt prepared to take this course. </a:t>
            </a:r>
            <a:endParaRPr lang="en-US" sz="1800" b="1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15000"/>
              </a:lnSpc>
              <a:spcAft>
                <a:spcPts val="800"/>
              </a:spcAft>
              <a:buNone/>
            </a:pPr>
            <a:r>
              <a:rPr lang="en-US" sz="1800" b="1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34. I attended most class sessions I logged in regularly (online only) </a:t>
            </a:r>
            <a:endParaRPr lang="en-US" sz="1800" b="1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59109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624D639-5727-BD6D-8128-8E4DBD06D49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393488-4F22-29A2-BA85-DFE71E0574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Factor 2 – Feedback and Support Hours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89105F-1878-EADD-FFA8-77D2461A273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112704" y="2148289"/>
            <a:ext cx="10241096" cy="4028673"/>
          </a:xfrm>
        </p:spPr>
        <p:txBody>
          <a:bodyPr>
            <a:normAutofit/>
          </a:bodyPr>
          <a:lstStyle/>
          <a:p>
            <a:pPr marL="0" marR="0" indent="0">
              <a:lnSpc>
                <a:spcPct val="115000"/>
              </a:lnSpc>
              <a:spcAft>
                <a:spcPts val="800"/>
              </a:spcAft>
              <a:buNone/>
            </a:pPr>
            <a:r>
              <a:rPr lang="en-US" sz="1800" b="1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9. The instructor made feedback and/or grades readily available (e.g., in Blackboard).</a:t>
            </a:r>
            <a:endParaRPr lang="en-US" sz="1800" b="1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15000"/>
              </a:lnSpc>
              <a:spcAft>
                <a:spcPts val="800"/>
              </a:spcAft>
              <a:buNone/>
            </a:pPr>
            <a:r>
              <a:rPr lang="en-US" sz="1800" b="1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10. The instructor provided feedback that helped me learn/progress in the course. </a:t>
            </a:r>
            <a:endParaRPr lang="en-US" sz="1800" b="1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15000"/>
              </a:lnSpc>
              <a:spcAft>
                <a:spcPts val="800"/>
              </a:spcAft>
              <a:buNone/>
            </a:pPr>
            <a:r>
              <a:rPr lang="en-US" sz="1800" b="1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11. The instructor indicated when to expect feedback or graded student work.</a:t>
            </a:r>
            <a:endParaRPr lang="en-US" sz="1800" b="1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15000"/>
              </a:lnSpc>
              <a:spcAft>
                <a:spcPts val="800"/>
              </a:spcAft>
              <a:buNone/>
            </a:pPr>
            <a:r>
              <a:rPr lang="en-US" sz="1800" b="1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21. The instructor responded to messages within 48 business hours. </a:t>
            </a:r>
            <a:endParaRPr lang="en-US" sz="1800" b="1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15000"/>
              </a:lnSpc>
              <a:spcAft>
                <a:spcPts val="800"/>
              </a:spcAft>
              <a:buNone/>
            </a:pPr>
            <a:r>
              <a:rPr lang="en-US" sz="1800" b="1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22. The instructor was available during scheduled office/support hours. </a:t>
            </a:r>
            <a:endParaRPr lang="en-US" sz="1800" b="1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44078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0D5DC67-0097-3412-8D70-638D08E4ADB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FF3A8D-9F64-D03D-3696-C2FC4FB43F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4829" y="596479"/>
            <a:ext cx="11762342" cy="1529776"/>
          </a:xfrm>
        </p:spPr>
        <p:txBody>
          <a:bodyPr/>
          <a:lstStyle/>
          <a:p>
            <a:r>
              <a:rPr lang="en-US" dirty="0"/>
              <a:t>Factor 3 – Communication with Teaching Assistant</a:t>
            </a:r>
            <a:br>
              <a:rPr lang="en-US" dirty="0"/>
            </a:br>
            <a:r>
              <a:rPr lang="en-US" dirty="0"/>
              <a:t>These items will be </a:t>
            </a:r>
            <a:r>
              <a:rPr lang="en-US" u="sng" dirty="0"/>
              <a:t>changed to optional</a:t>
            </a:r>
            <a:r>
              <a:rPr lang="en-US" dirty="0"/>
              <a:t> add – F25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089BEE-88EF-097E-2689-458E351C75F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123720" y="2688116"/>
            <a:ext cx="10230080" cy="3488846"/>
          </a:xfrm>
        </p:spPr>
        <p:txBody>
          <a:bodyPr>
            <a:normAutofit/>
          </a:bodyPr>
          <a:lstStyle/>
          <a:p>
            <a:pPr marL="0" marR="0" indent="0">
              <a:lnSpc>
                <a:spcPct val="115000"/>
              </a:lnSpc>
              <a:spcAft>
                <a:spcPts val="800"/>
              </a:spcAft>
              <a:buNone/>
            </a:pPr>
            <a:r>
              <a:rPr lang="en-US" sz="1800" b="1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26. It was clear how and when to communicate with the online teaching assistant. </a:t>
            </a:r>
            <a:endParaRPr lang="en-US" sz="1800" b="1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15000"/>
              </a:lnSpc>
              <a:spcAft>
                <a:spcPts val="800"/>
              </a:spcAft>
              <a:buNone/>
            </a:pPr>
            <a:r>
              <a:rPr lang="en-US" sz="1800" b="1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27. The online teaching assistant responded to messages within 48 business hours. </a:t>
            </a:r>
            <a:endParaRPr lang="en-US" sz="1800" b="1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15000"/>
              </a:lnSpc>
              <a:spcAft>
                <a:spcPts val="800"/>
              </a:spcAft>
              <a:buNone/>
            </a:pPr>
            <a:r>
              <a:rPr lang="en-US" sz="1800" b="1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28. The online teaching assistant answered my questions in a helpful manner</a:t>
            </a:r>
            <a:endParaRPr lang="en-US" sz="1800" b="1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98784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AA6620E-3B48-82DB-2EAC-BC7B9C1AAAD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B14D05-136E-3E55-A360-BB18D5B351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6537"/>
            <a:ext cx="10515600" cy="1975946"/>
          </a:xfrm>
        </p:spPr>
        <p:txBody>
          <a:bodyPr>
            <a:normAutofit/>
          </a:bodyPr>
          <a:lstStyle/>
          <a:p>
            <a:r>
              <a:rPr lang="en-US" dirty="0"/>
              <a:t>SB1 required item to be added Summer 25</a:t>
            </a:r>
            <a:br>
              <a:rPr lang="en-US" dirty="0"/>
            </a:br>
            <a:r>
              <a:rPr lang="en-US" dirty="0"/>
              <a:t>(not to be included in factor analysis)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5E9623-4D33-608B-F82A-429B45595F6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3045" y="2974428"/>
            <a:ext cx="10383397" cy="3202534"/>
          </a:xfrm>
        </p:spPr>
        <p:txBody>
          <a:bodyPr>
            <a:normAutofit/>
          </a:bodyPr>
          <a:lstStyle/>
          <a:p>
            <a:pPr marL="0" marR="0" indent="0">
              <a:lnSpc>
                <a:spcPct val="115000"/>
              </a:lnSpc>
              <a:spcAft>
                <a:spcPts val="800"/>
              </a:spcAft>
              <a:buNone/>
            </a:pPr>
            <a:r>
              <a:rPr lang="en-US" dirty="0"/>
              <a:t>“Does the faculty member create a classroom atmosphere free of political, racial, gender, and religious bias?”             ___ yes    ___ no</a:t>
            </a:r>
            <a:endParaRPr lang="en-US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67912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797D17-50EF-4CD8-388A-883436B8AD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0153"/>
            <a:ext cx="10515600" cy="1095506"/>
          </a:xfrm>
        </p:spPr>
        <p:txBody>
          <a:bodyPr>
            <a:normAutofit/>
          </a:bodyPr>
          <a:lstStyle/>
          <a:p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Survey data should be </a:t>
            </a:r>
            <a:r>
              <a:rPr lang="en-US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one of at least three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sources of info about teaching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B9906F-61FE-AC2D-79BD-E912560632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Should be a departmental decision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Possible sources of info (e.g.,)</a:t>
            </a:r>
          </a:p>
          <a:p>
            <a:pPr lvl="1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Teaching portfolio</a:t>
            </a:r>
          </a:p>
          <a:p>
            <a:pPr lvl="2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Philosophy, course materials, reflections, student response data, class observations, evidence of growth, workshops attended, etc.</a:t>
            </a:r>
          </a:p>
          <a:p>
            <a:pPr lvl="1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Class or video observation of teaching and course materials</a:t>
            </a:r>
          </a:p>
          <a:p>
            <a:pPr lvl="2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See Class Observation document for Department Chairs</a:t>
            </a:r>
          </a:p>
          <a:p>
            <a:pPr lvl="1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Student interviews</a:t>
            </a:r>
          </a:p>
          <a:p>
            <a:pPr lvl="1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Teaching scholarship</a:t>
            </a:r>
          </a:p>
          <a:p>
            <a:pPr lvl="1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Learning outcome measures</a:t>
            </a:r>
          </a:p>
          <a:p>
            <a:pPr lvl="1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Teaching awards</a:t>
            </a:r>
          </a:p>
        </p:txBody>
      </p:sp>
    </p:spTree>
    <p:extLst>
      <p:ext uri="{BB962C8B-B14F-4D97-AF65-F5344CB8AC3E}">
        <p14:creationId xmlns:p14="http://schemas.microsoft.com/office/powerpoint/2010/main" val="32276964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B14066F-8850-D483-C68C-36C933730C6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1CE31E-B21A-6869-8711-37EBD366879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79714" y="631371"/>
            <a:ext cx="9688286" cy="859972"/>
          </a:xfrm>
        </p:spPr>
        <p:txBody>
          <a:bodyPr>
            <a:noAutofit/>
          </a:bodyPr>
          <a:lstStyle/>
          <a:p>
            <a:r>
              <a:rPr lang="en-US" sz="3600" b="1" dirty="0">
                <a:effectLst/>
                <a:latin typeface="Times New Roman" panose="02020603050405020304" pitchFamily="18" charset="0"/>
                <a:ea typeface="Aptos" panose="020B0004020202020204" pitchFamily="34" charset="0"/>
              </a:rPr>
              <a:t>Response Rates</a:t>
            </a:r>
            <a:endParaRPr lang="en-US" sz="36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3022EA5-9DEA-B384-3AC6-B810B94D794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730829"/>
            <a:ext cx="9144000" cy="4495800"/>
          </a:xfrm>
        </p:spPr>
        <p:txBody>
          <a:bodyPr>
            <a:noAutofit/>
          </a:bodyPr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800" dirty="0"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For formative decisions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At least 60% is tolerable with or without additional data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8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For summative decisions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US" sz="24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At least 80% if ratings alone are used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US" sz="24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At least 70% if combined with other sources of information such as a teaching portfolio, chair observation, etc.</a:t>
            </a:r>
            <a:r>
              <a:rPr lang="en-US" sz="24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8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Because our institutional response rate is lower (around 50%) after moving to online student feedback, academic senate approved the process of returning to the in-class method (where possible) to improve response rates.</a:t>
            </a:r>
            <a:r>
              <a:rPr lang="en-US" sz="2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91793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6754</TotalTime>
  <Words>1372</Words>
  <Application>Microsoft Macintosh PowerPoint</Application>
  <PresentationFormat>Widescreen</PresentationFormat>
  <Paragraphs>186</Paragraphs>
  <Slides>15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Aptos</vt:lpstr>
      <vt:lpstr>Aptos Display</vt:lpstr>
      <vt:lpstr>Arial</vt:lpstr>
      <vt:lpstr>Times New Roman</vt:lpstr>
      <vt:lpstr>Office Theme</vt:lpstr>
      <vt:lpstr>Interpreting Data from “Student Course Feedback” Surveys  (Formerly Student Evaluations of Teaching)  Cary Wecht Committee on Teaching and Learning</vt:lpstr>
      <vt:lpstr>The Current Survey</vt:lpstr>
      <vt:lpstr>Subscales* </vt:lpstr>
      <vt:lpstr>Factor 1 – Course Content</vt:lpstr>
      <vt:lpstr>Factor 2 – Feedback and Support Hours</vt:lpstr>
      <vt:lpstr>Factor 3 – Communication with Teaching Assistant These items will be changed to optional add – F25</vt:lpstr>
      <vt:lpstr>SB1 required item to be added Summer 25 (not to be included in factor analysis)</vt:lpstr>
      <vt:lpstr>Survey data should be one of at least three sources of info about teaching</vt:lpstr>
      <vt:lpstr>Response Rates</vt:lpstr>
      <vt:lpstr>Interpret with Care</vt:lpstr>
      <vt:lpstr>Thinking About the (Likert) Data: Skewness</vt:lpstr>
      <vt:lpstr>Criterion-Referenced Interpretations</vt:lpstr>
      <vt:lpstr>One Approach:  Midpoint and Upper Limit Standards</vt:lpstr>
      <vt:lpstr>Another Approach: Third-Quarter Standard</vt:lpstr>
      <vt:lpstr>Summary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Dr. Cary Wecht</dc:creator>
  <cp:lastModifiedBy>Dr. Cary Wecht</cp:lastModifiedBy>
  <cp:revision>46</cp:revision>
  <dcterms:created xsi:type="dcterms:W3CDTF">2024-10-29T15:11:03Z</dcterms:created>
  <dcterms:modified xsi:type="dcterms:W3CDTF">2025-04-02T13:13:35Z</dcterms:modified>
</cp:coreProperties>
</file>