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46102-AD71-A200-66E3-E14F4003F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3E21D-7A96-D647-37C7-3A79E12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079E-E206-FA07-7E93-047B06C4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76873-1207-1B67-D126-C7320229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58B77-0000-B61D-7FF6-3827F83B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E125-E2A0-E3ED-63A5-2FF0A8B54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B7C85-4451-B686-D1EF-E233BC1F6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F41EC-EC38-4D77-DB4C-BD5CB1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1911-6916-C0A9-5B30-0F561283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A550-9FB1-2897-7D7C-B7BD7429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8CEBCF-5561-9482-384D-E1278BBB3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B8139-3F25-ED7C-5307-BB52FE453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B56B8-029B-EC3A-C86B-957C8120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1CCC7-DC47-61A8-7D91-3957A740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8972-8100-0C45-F2A6-3B772480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CB2B-66B2-6000-2805-E72EA761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8CF3-09BB-7F8A-32A0-F2BC2ED6D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A57F-2796-7675-F919-66C5DA5D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00081-5B8B-0BC2-328D-E867BF69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54EC3-415B-CA77-A90D-B1867AE4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B9F4-18FD-3838-6621-2989C201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005A0-0931-44EB-4DDB-40E50A4E5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A7D04-DD42-DAD3-FE11-31204E2B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821B-8086-6D23-4CE5-0165BFFC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BAFF6-CC1D-18B0-8A4B-D153E6D8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F605-E6C7-D92B-270B-E9CA3EE7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9F0B8-BD0D-4734-B4C7-FD2F16A9A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ADA40-27B6-AA47-98EA-49485F763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A14A99-0F89-2E4A-8D14-DFD355A8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A59D0-A15D-6ED4-7EC8-CE117EB9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444CF-9BD2-7F63-D89A-70433770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A3D3-E972-44D0-A4BE-1E2A8D1C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EE323-1236-E2B5-5F3E-99D03E02C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29231-9FDD-8A00-2816-3E65473D1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34CDB-22CF-F69F-07FA-CBB9E7866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A5A6B-A8EF-7AE6-0612-3E783D5D7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1F816-CAA0-5D47-3D6D-C2ACD535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74CEBA-4E41-66A8-ED4B-EA265489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57464-590A-5BC6-D8F6-03C319E3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4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092C-7E7D-B976-679B-28337115F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CAA6D-6588-C322-7D37-7341D38E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29D69-F790-A167-9603-0EC756C2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814CE-8993-4615-EDD3-2EB74CB9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97D13-F37E-8CAC-E28A-6952301C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4D307-1105-20B3-2AB0-81F2A926D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396DA-7157-153A-35EB-E41BC475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1707-5E61-AEFF-41D6-78238A06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C64A-8CFF-2007-719B-D25AFD1B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6BA34-56CA-44C0-D101-0C0351CE7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F268E-2051-279E-9778-ECEB2FDD4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B931-4B41-9394-2F11-1520E37C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48ADC-2639-DA5A-5516-661D3C2E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B28C-14D2-110C-BFF7-6D8496F7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4BF0B-5DFD-8EA8-8EF1-29C1F43BB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94848-1188-BF6B-F20C-326CAB7D0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78D78-B070-9379-4271-79C64048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7780-D9AB-F423-C9B6-E4EE4254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26141-343A-EC5B-BA4D-B6A6B023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5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58055-11D9-503D-F6A6-4126368B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81732-471D-D483-CEF0-B3050D0F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C955A-282E-4B7F-DE7A-8B0DAEA14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13E169-C7CC-4E4F-B029-81FD2CFAA50F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669C4-982E-E18C-0A06-2FB9FE9E0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DF5C9-0FD3-C32B-0C8C-A6B8FFD30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9DA20-0F8B-4316-84AF-AD89300DC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9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31E8F9-1A10-7AB5-0CCD-166AFEFB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74747"/>
          </a:xfrm>
        </p:spPr>
        <p:txBody>
          <a:bodyPr/>
          <a:lstStyle/>
          <a:p>
            <a:r>
              <a:rPr lang="en-US" dirty="0"/>
              <a:t>SURVEY ON ACADEMIC INTEGRITY RESULTS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83A670-9C98-EEC6-7908-D75D1B228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74747"/>
            <a:ext cx="12192000" cy="525625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100" dirty="0"/>
              <a:t>COMPLETED RESPONSES: 120</a:t>
            </a:r>
          </a:p>
          <a:p>
            <a:pPr marL="0" marR="0" algn="l"/>
            <a:r>
              <a:rPr lang="en-US" sz="4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-77 full-time faculty</a:t>
            </a:r>
          </a:p>
          <a:p>
            <a:pPr marL="0" marR="0" algn="l"/>
            <a:r>
              <a:rPr lang="en-US" sz="4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-38 part-time faculty</a:t>
            </a:r>
          </a:p>
          <a:p>
            <a:pPr marL="0" marR="0" algn="l"/>
            <a:r>
              <a:rPr lang="en-US" sz="4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-5 other (2 chairs, 1 admin, 1 part-time student success instructor, 1 “</a:t>
            </a:r>
            <a:r>
              <a:rPr lang="en-US" sz="41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sdfgsdf</a:t>
            </a:r>
            <a:r>
              <a:rPr lang="en-US" sz="41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”)</a:t>
            </a:r>
          </a:p>
          <a:p>
            <a:pPr algn="l"/>
            <a:endParaRPr lang="en-US" sz="4100" dirty="0"/>
          </a:p>
          <a:p>
            <a:pPr algn="l"/>
            <a:r>
              <a:rPr lang="en-US" sz="4100" dirty="0"/>
              <a:t>BY COLLEGE:</a:t>
            </a:r>
          </a:p>
          <a:p>
            <a:pPr algn="l"/>
            <a:r>
              <a:rPr lang="en-US" sz="4100" dirty="0"/>
              <a:t>	BCLASSE: 41</a:t>
            </a:r>
          </a:p>
          <a:p>
            <a:pPr algn="l"/>
            <a:r>
              <a:rPr lang="en-US" sz="4100" dirty="0"/>
              <a:t>	STEM:33</a:t>
            </a:r>
          </a:p>
          <a:p>
            <a:pPr algn="l"/>
            <a:r>
              <a:rPr lang="en-US" sz="4100" dirty="0"/>
              <a:t>	HHS:30</a:t>
            </a:r>
          </a:p>
          <a:p>
            <a:pPr algn="l"/>
            <a:r>
              <a:rPr lang="en-US" sz="4100" dirty="0"/>
              <a:t>	WBCA: 10</a:t>
            </a:r>
          </a:p>
          <a:p>
            <a:pPr algn="l"/>
            <a:r>
              <a:rPr lang="en-US" sz="4100" dirty="0"/>
              <a:t>	CCCA: 5</a:t>
            </a:r>
          </a:p>
          <a:p>
            <a:pPr algn="l"/>
            <a:endParaRPr lang="en-US" dirty="0"/>
          </a:p>
        </p:txBody>
      </p:sp>
      <p:pic>
        <p:nvPicPr>
          <p:cNvPr id="9" name="Picture 8" descr="A group of people posing for a photo in front of a pyramid with Tikal in the background">
            <a:extLst>
              <a:ext uri="{FF2B5EF4-FFF2-40B4-BE49-F238E27FC236}">
                <a16:creationId xmlns:a16="http://schemas.microsoft.com/office/drawing/2014/main" id="{55287359-ECB2-D405-E11A-C3E51737F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72" y="3650539"/>
            <a:ext cx="4034828" cy="302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0D2F9-4625-6D25-2C58-ECB9473C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5D82F-DBF2-399D-802E-3A7909AB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535"/>
            <a:ext cx="12192000" cy="1116751"/>
          </a:xfrm>
        </p:spPr>
        <p:txBody>
          <a:bodyPr/>
          <a:lstStyle/>
          <a:p>
            <a:r>
              <a:rPr lang="en-US" dirty="0"/>
              <a:t>Aware of policies and procedures on academic integrity?</a:t>
            </a:r>
          </a:p>
          <a:p>
            <a:pPr lvl="1"/>
            <a:r>
              <a:rPr lang="en-US" sz="2800" dirty="0"/>
              <a:t>Yes: 85%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946DB1-3C3F-8AAB-B918-66E333A9FC55}"/>
              </a:ext>
            </a:extLst>
          </p:cNvPr>
          <p:cNvSpPr txBox="1">
            <a:spLocks/>
          </p:cNvSpPr>
          <p:nvPr/>
        </p:nvSpPr>
        <p:spPr>
          <a:xfrm>
            <a:off x="0" y="1322286"/>
            <a:ext cx="12192000" cy="111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Aware of the academic integrity form?</a:t>
            </a:r>
          </a:p>
          <a:p>
            <a:pPr lvl="1"/>
            <a:r>
              <a:rPr lang="en-US" sz="2800" dirty="0"/>
              <a:t>Yes: 67%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16A49-B11F-0635-4FC0-2C8E5377F8ED}"/>
              </a:ext>
            </a:extLst>
          </p:cNvPr>
          <p:cNvSpPr txBox="1">
            <a:spLocks/>
          </p:cNvSpPr>
          <p:nvPr/>
        </p:nvSpPr>
        <p:spPr>
          <a:xfrm>
            <a:off x="0" y="2508889"/>
            <a:ext cx="12192000" cy="2759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Had an issue with academic integrity in class?</a:t>
            </a:r>
          </a:p>
          <a:p>
            <a:pPr lvl="1"/>
            <a:r>
              <a:rPr lang="en-US" sz="3000" dirty="0"/>
              <a:t>Yes: 53%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/>
              <a:t>Most commonly cited issues:</a:t>
            </a:r>
          </a:p>
          <a:p>
            <a:pPr lvl="2"/>
            <a:r>
              <a:rPr lang="en-US" sz="3000" dirty="0"/>
              <a:t>Plagiarism (from source materials or other students)</a:t>
            </a:r>
          </a:p>
          <a:p>
            <a:pPr lvl="2"/>
            <a:r>
              <a:rPr lang="en-US" sz="3000" dirty="0"/>
              <a:t>Use of generative AI</a:t>
            </a:r>
          </a:p>
          <a:p>
            <a:pPr lvl="2"/>
            <a:r>
              <a:rPr lang="en-US" sz="3000" dirty="0"/>
              <a:t>Various forms of cheating in online classes/assessments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FBCC4C-F1EF-E1A4-4952-FDCB6B8D326A}"/>
              </a:ext>
            </a:extLst>
          </p:cNvPr>
          <p:cNvSpPr txBox="1">
            <a:spLocks/>
          </p:cNvSpPr>
          <p:nvPr/>
        </p:nvSpPr>
        <p:spPr>
          <a:xfrm>
            <a:off x="0" y="5294300"/>
            <a:ext cx="12192000" cy="173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academic integrity form?</a:t>
            </a:r>
          </a:p>
          <a:p>
            <a:pPr lvl="1"/>
            <a:r>
              <a:rPr lang="en-US" sz="2800" dirty="0"/>
              <a:t>Yes: 31% (most 1-5 times, several 10+ times)</a:t>
            </a:r>
          </a:p>
          <a:p>
            <a:pPr lvl="1"/>
            <a:r>
              <a:rPr lang="en-US" sz="2800" dirty="0"/>
              <a:t>Most common reason for not using: unaware of form OR handled by self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1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4A0DC-BA6E-8C12-7F0E-06B082EEB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535"/>
            <a:ext cx="12192000" cy="21121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Rate ease of form</a:t>
            </a:r>
          </a:p>
          <a:p>
            <a:pPr lvl="1"/>
            <a:r>
              <a:rPr lang="en-US" sz="2800" dirty="0"/>
              <a:t>Very easy: 5 (13.9%)</a:t>
            </a:r>
          </a:p>
          <a:p>
            <a:pPr lvl="1"/>
            <a:r>
              <a:rPr lang="en-US" sz="2800" dirty="0"/>
              <a:t>Easy: 21 (58.3%)</a:t>
            </a:r>
          </a:p>
          <a:p>
            <a:pPr lvl="1"/>
            <a:r>
              <a:rPr lang="en-US" sz="2800" dirty="0"/>
              <a:t>Hard: 8 (22.2%)</a:t>
            </a:r>
          </a:p>
          <a:p>
            <a:pPr lvl="1"/>
            <a:r>
              <a:rPr lang="en-US" sz="2800" dirty="0"/>
              <a:t>Very hard: 2 (5.6%)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BA2309-2445-ACB4-04D6-A2215BBFEFE3}"/>
              </a:ext>
            </a:extLst>
          </p:cNvPr>
          <p:cNvSpPr txBox="1">
            <a:spLocks/>
          </p:cNvSpPr>
          <p:nvPr/>
        </p:nvSpPr>
        <p:spPr>
          <a:xfrm>
            <a:off x="0" y="2662798"/>
            <a:ext cx="12192000" cy="434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indent="-171450"/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How to encourage more faculty to use the academic integrity process?</a:t>
            </a:r>
          </a:p>
          <a:p>
            <a:pPr marL="0" marR="0" indent="0">
              <a:buNone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Broad range of replies; among more common replies:</a:t>
            </a:r>
          </a:p>
          <a:p>
            <a:pPr marL="0" marR="0" indent="0">
              <a:buNone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Make the form and process less cumbersome/time consuming</a:t>
            </a:r>
          </a:p>
          <a:p>
            <a:pPr marL="0" marR="0" indent="0">
              <a:buNone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Send reminder email to faculty at start of semester</a:t>
            </a:r>
          </a:p>
          <a:p>
            <a:pPr marL="0" marR="0" indent="0">
              <a:buNone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Current process seems to favor students</a:t>
            </a:r>
          </a:p>
          <a:p>
            <a:pPr marL="0" marR="0" indent="0">
              <a:buNone/>
            </a:pPr>
            <a:r>
              <a:rPr lang="en-US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Don’t; should be more educational or “friendly” process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5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250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Office Theme</vt:lpstr>
      <vt:lpstr>SURVEY ON ACADEMIC INTEGRITY RESULTS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O'Mansky</dc:creator>
  <cp:lastModifiedBy>Edmund C Ickert</cp:lastModifiedBy>
  <cp:revision>2</cp:revision>
  <dcterms:created xsi:type="dcterms:W3CDTF">2025-04-02T19:31:24Z</dcterms:created>
  <dcterms:modified xsi:type="dcterms:W3CDTF">2025-04-03T12:23:58Z</dcterms:modified>
</cp:coreProperties>
</file>