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76" r:id="rId5"/>
    <p:sldId id="279" r:id="rId6"/>
    <p:sldId id="335" r:id="rId7"/>
    <p:sldId id="308" r:id="rId8"/>
    <p:sldId id="336" r:id="rId9"/>
    <p:sldId id="312" r:id="rId10"/>
    <p:sldId id="314" r:id="rId11"/>
    <p:sldId id="315" r:id="rId12"/>
    <p:sldId id="316" r:id="rId13"/>
    <p:sldId id="323" r:id="rId14"/>
    <p:sldId id="321" r:id="rId15"/>
    <p:sldId id="325" r:id="rId16"/>
    <p:sldId id="331" r:id="rId17"/>
    <p:sldId id="332" r:id="rId18"/>
    <p:sldId id="333" r:id="rId19"/>
    <p:sldId id="334" r:id="rId20"/>
    <p:sldId id="328" r:id="rId21"/>
    <p:sldId id="33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766F7F-4A1B-4814-8CE4-64306A08A6F6}" v="4" dt="2025-04-23T18:53:09.8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662" autoAdjust="0"/>
  </p:normalViewPr>
  <p:slideViewPr>
    <p:cSldViewPr snapToGrid="0">
      <p:cViewPr varScale="1">
        <p:scale>
          <a:sx n="81" d="100"/>
          <a:sy n="81" d="100"/>
        </p:scale>
        <p:origin x="175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Palardy" userId="17611839-40d1-494a-9ae0-404121516e16" providerId="ADAL" clId="{E2766F7F-4A1B-4814-8CE4-64306A08A6F6}"/>
    <pc:docChg chg="undo custSel addSld delSld modSld sldOrd">
      <pc:chgData name="Joseph Palardy" userId="17611839-40d1-494a-9ae0-404121516e16" providerId="ADAL" clId="{E2766F7F-4A1B-4814-8CE4-64306A08A6F6}" dt="2025-04-23T18:53:09.866" v="1483" actId="1076"/>
      <pc:docMkLst>
        <pc:docMk/>
      </pc:docMkLst>
      <pc:sldChg chg="modSp mod">
        <pc:chgData name="Joseph Palardy" userId="17611839-40d1-494a-9ae0-404121516e16" providerId="ADAL" clId="{E2766F7F-4A1B-4814-8CE4-64306A08A6F6}" dt="2025-04-23T18:53:09.866" v="1483" actId="1076"/>
        <pc:sldMkLst>
          <pc:docMk/>
          <pc:sldMk cId="2300549022" sldId="257"/>
        </pc:sldMkLst>
        <pc:spChg chg="mod">
          <ac:chgData name="Joseph Palardy" userId="17611839-40d1-494a-9ae0-404121516e16" providerId="ADAL" clId="{E2766F7F-4A1B-4814-8CE4-64306A08A6F6}" dt="2025-04-23T18:53:09.866" v="1483" actId="1076"/>
          <ac:spMkLst>
            <pc:docMk/>
            <pc:sldMk cId="2300549022" sldId="257"/>
            <ac:spMk id="4" creationId="{76B70718-0609-D874-E59A-C30513E3A4F2}"/>
          </ac:spMkLst>
        </pc:spChg>
      </pc:sldChg>
      <pc:sldChg chg="modSp mod">
        <pc:chgData name="Joseph Palardy" userId="17611839-40d1-494a-9ae0-404121516e16" providerId="ADAL" clId="{E2766F7F-4A1B-4814-8CE4-64306A08A6F6}" dt="2025-04-23T17:15:20.857" v="61" actId="20577"/>
        <pc:sldMkLst>
          <pc:docMk/>
          <pc:sldMk cId="1569500810" sldId="258"/>
        </pc:sldMkLst>
        <pc:spChg chg="mod">
          <ac:chgData name="Joseph Palardy" userId="17611839-40d1-494a-9ae0-404121516e16" providerId="ADAL" clId="{E2766F7F-4A1B-4814-8CE4-64306A08A6F6}" dt="2025-04-23T17:15:20.857" v="61" actId="20577"/>
          <ac:spMkLst>
            <pc:docMk/>
            <pc:sldMk cId="1569500810" sldId="258"/>
            <ac:spMk id="3" creationId="{5C2D6CD4-E727-568E-94D4-AF8ED4FB40EF}"/>
          </ac:spMkLst>
        </pc:spChg>
      </pc:sldChg>
      <pc:sldChg chg="del">
        <pc:chgData name="Joseph Palardy" userId="17611839-40d1-494a-9ae0-404121516e16" providerId="ADAL" clId="{E2766F7F-4A1B-4814-8CE4-64306A08A6F6}" dt="2025-04-23T17:58:25.157" v="474" actId="47"/>
        <pc:sldMkLst>
          <pc:docMk/>
          <pc:sldMk cId="655705326" sldId="305"/>
        </pc:sldMkLst>
      </pc:sldChg>
      <pc:sldChg chg="addSp modSp mod">
        <pc:chgData name="Joseph Palardy" userId="17611839-40d1-494a-9ae0-404121516e16" providerId="ADAL" clId="{E2766F7F-4A1B-4814-8CE4-64306A08A6F6}" dt="2025-04-23T17:57:26.531" v="472" actId="1076"/>
        <pc:sldMkLst>
          <pc:docMk/>
          <pc:sldMk cId="583335878" sldId="312"/>
        </pc:sldMkLst>
        <pc:picChg chg="add mod">
          <ac:chgData name="Joseph Palardy" userId="17611839-40d1-494a-9ae0-404121516e16" providerId="ADAL" clId="{E2766F7F-4A1B-4814-8CE4-64306A08A6F6}" dt="2025-04-23T17:57:26.531" v="472" actId="1076"/>
          <ac:picMkLst>
            <pc:docMk/>
            <pc:sldMk cId="583335878" sldId="312"/>
            <ac:picMk id="6" creationId="{56F0035C-8776-25F1-5FAB-31F4B8C9905D}"/>
          </ac:picMkLst>
        </pc:picChg>
      </pc:sldChg>
      <pc:sldChg chg="modSp add mod">
        <pc:chgData name="Joseph Palardy" userId="17611839-40d1-494a-9ae0-404121516e16" providerId="ADAL" clId="{E2766F7F-4A1B-4814-8CE4-64306A08A6F6}" dt="2025-04-23T18:46:02.874" v="1481" actId="313"/>
        <pc:sldMkLst>
          <pc:docMk/>
          <pc:sldMk cId="3975626593" sldId="314"/>
        </pc:sldMkLst>
        <pc:spChg chg="mod">
          <ac:chgData name="Joseph Palardy" userId="17611839-40d1-494a-9ae0-404121516e16" providerId="ADAL" clId="{E2766F7F-4A1B-4814-8CE4-64306A08A6F6}" dt="2025-04-23T18:46:02.874" v="1481" actId="313"/>
          <ac:spMkLst>
            <pc:docMk/>
            <pc:sldMk cId="3975626593" sldId="314"/>
            <ac:spMk id="3" creationId="{D750A8B4-D74C-DF2F-036A-63C90E59EBCC}"/>
          </ac:spMkLst>
        </pc:spChg>
      </pc:sldChg>
      <pc:sldChg chg="addSp delSp modSp mod ord">
        <pc:chgData name="Joseph Palardy" userId="17611839-40d1-494a-9ae0-404121516e16" providerId="ADAL" clId="{E2766F7F-4A1B-4814-8CE4-64306A08A6F6}" dt="2025-04-23T18:11:41.701" v="564" actId="14100"/>
        <pc:sldMkLst>
          <pc:docMk/>
          <pc:sldMk cId="3554561636" sldId="315"/>
        </pc:sldMkLst>
        <pc:spChg chg="del mod">
          <ac:chgData name="Joseph Palardy" userId="17611839-40d1-494a-9ae0-404121516e16" providerId="ADAL" clId="{E2766F7F-4A1B-4814-8CE4-64306A08A6F6}" dt="2025-04-23T18:10:41.211" v="546" actId="478"/>
          <ac:spMkLst>
            <pc:docMk/>
            <pc:sldMk cId="3554561636" sldId="315"/>
            <ac:spMk id="2" creationId="{CD7FE1E8-4F4C-39E6-FF6E-EC080743E58A}"/>
          </ac:spMkLst>
        </pc:spChg>
        <pc:spChg chg="add del mod">
          <ac:chgData name="Joseph Palardy" userId="17611839-40d1-494a-9ae0-404121516e16" providerId="ADAL" clId="{E2766F7F-4A1B-4814-8CE4-64306A08A6F6}" dt="2025-04-23T18:10:44.695" v="547" actId="478"/>
          <ac:spMkLst>
            <pc:docMk/>
            <pc:sldMk cId="3554561636" sldId="315"/>
            <ac:spMk id="6" creationId="{A83357BD-4EC7-1F1A-B730-B91FAA5FBBB7}"/>
          </ac:spMkLst>
        </pc:spChg>
        <pc:spChg chg="mod">
          <ac:chgData name="Joseph Palardy" userId="17611839-40d1-494a-9ae0-404121516e16" providerId="ADAL" clId="{E2766F7F-4A1B-4814-8CE4-64306A08A6F6}" dt="2025-04-23T18:11:26.359" v="563" actId="403"/>
          <ac:spMkLst>
            <pc:docMk/>
            <pc:sldMk cId="3554561636" sldId="315"/>
            <ac:spMk id="9" creationId="{F69088F6-302E-55BA-5C45-7ED2483EB79D}"/>
          </ac:spMkLst>
        </pc:spChg>
        <pc:picChg chg="mod ord">
          <ac:chgData name="Joseph Palardy" userId="17611839-40d1-494a-9ae0-404121516e16" providerId="ADAL" clId="{E2766F7F-4A1B-4814-8CE4-64306A08A6F6}" dt="2025-04-23T18:11:41.701" v="564" actId="14100"/>
          <ac:picMkLst>
            <pc:docMk/>
            <pc:sldMk cId="3554561636" sldId="315"/>
            <ac:picMk id="5" creationId="{42F02720-B1DF-E533-B1EA-28070489849D}"/>
          </ac:picMkLst>
        </pc:picChg>
      </pc:sldChg>
      <pc:sldChg chg="ord">
        <pc:chgData name="Joseph Palardy" userId="17611839-40d1-494a-9ae0-404121516e16" providerId="ADAL" clId="{E2766F7F-4A1B-4814-8CE4-64306A08A6F6}" dt="2025-04-23T18:07:23.543" v="526"/>
        <pc:sldMkLst>
          <pc:docMk/>
          <pc:sldMk cId="444905464" sldId="316"/>
        </pc:sldMkLst>
      </pc:sldChg>
      <pc:sldChg chg="modSp mod">
        <pc:chgData name="Joseph Palardy" userId="17611839-40d1-494a-9ae0-404121516e16" providerId="ADAL" clId="{E2766F7F-4A1B-4814-8CE4-64306A08A6F6}" dt="2025-04-23T17:58:52.101" v="490" actId="20577"/>
        <pc:sldMkLst>
          <pc:docMk/>
          <pc:sldMk cId="1072643441" sldId="321"/>
        </pc:sldMkLst>
        <pc:spChg chg="mod">
          <ac:chgData name="Joseph Palardy" userId="17611839-40d1-494a-9ae0-404121516e16" providerId="ADAL" clId="{E2766F7F-4A1B-4814-8CE4-64306A08A6F6}" dt="2025-04-23T17:58:52.101" v="490" actId="20577"/>
          <ac:spMkLst>
            <pc:docMk/>
            <pc:sldMk cId="1072643441" sldId="321"/>
            <ac:spMk id="3" creationId="{CFEDF8B6-988C-C540-EFE5-BA94E2C98930}"/>
          </ac:spMkLst>
        </pc:spChg>
      </pc:sldChg>
      <pc:sldChg chg="ord">
        <pc:chgData name="Joseph Palardy" userId="17611839-40d1-494a-9ae0-404121516e16" providerId="ADAL" clId="{E2766F7F-4A1B-4814-8CE4-64306A08A6F6}" dt="2025-04-23T18:13:16.629" v="566"/>
        <pc:sldMkLst>
          <pc:docMk/>
          <pc:sldMk cId="2679276796" sldId="323"/>
        </pc:sldMkLst>
      </pc:sldChg>
      <pc:sldChg chg="del">
        <pc:chgData name="Joseph Palardy" userId="17611839-40d1-494a-9ae0-404121516e16" providerId="ADAL" clId="{E2766F7F-4A1B-4814-8CE4-64306A08A6F6}" dt="2025-04-23T17:58:24.186" v="473" actId="47"/>
        <pc:sldMkLst>
          <pc:docMk/>
          <pc:sldMk cId="2697582209" sldId="324"/>
        </pc:sldMkLst>
      </pc:sldChg>
      <pc:sldChg chg="modSp mod">
        <pc:chgData name="Joseph Palardy" userId="17611839-40d1-494a-9ae0-404121516e16" providerId="ADAL" clId="{E2766F7F-4A1B-4814-8CE4-64306A08A6F6}" dt="2025-04-23T18:01:41.375" v="521" actId="20577"/>
        <pc:sldMkLst>
          <pc:docMk/>
          <pc:sldMk cId="1883708554" sldId="325"/>
        </pc:sldMkLst>
        <pc:spChg chg="mod">
          <ac:chgData name="Joseph Palardy" userId="17611839-40d1-494a-9ae0-404121516e16" providerId="ADAL" clId="{E2766F7F-4A1B-4814-8CE4-64306A08A6F6}" dt="2025-04-23T18:01:24.714" v="509" actId="20577"/>
          <ac:spMkLst>
            <pc:docMk/>
            <pc:sldMk cId="1883708554" sldId="325"/>
            <ac:spMk id="2" creationId="{8708FB55-B168-22F0-95A1-E1AB9E50678E}"/>
          </ac:spMkLst>
        </pc:spChg>
        <pc:spChg chg="mod">
          <ac:chgData name="Joseph Palardy" userId="17611839-40d1-494a-9ae0-404121516e16" providerId="ADAL" clId="{E2766F7F-4A1B-4814-8CE4-64306A08A6F6}" dt="2025-04-23T18:01:41.375" v="521" actId="20577"/>
          <ac:spMkLst>
            <pc:docMk/>
            <pc:sldMk cId="1883708554" sldId="325"/>
            <ac:spMk id="3" creationId="{10F21316-8A5B-D446-B098-18B0412D228E}"/>
          </ac:spMkLst>
        </pc:spChg>
      </pc:sldChg>
      <pc:sldChg chg="modSp mod">
        <pc:chgData name="Joseph Palardy" userId="17611839-40d1-494a-9ae0-404121516e16" providerId="ADAL" clId="{E2766F7F-4A1B-4814-8CE4-64306A08A6F6}" dt="2025-04-23T18:34:55.271" v="823" actId="20577"/>
        <pc:sldMkLst>
          <pc:docMk/>
          <pc:sldMk cId="821396224" sldId="328"/>
        </pc:sldMkLst>
        <pc:spChg chg="mod">
          <ac:chgData name="Joseph Palardy" userId="17611839-40d1-494a-9ae0-404121516e16" providerId="ADAL" clId="{E2766F7F-4A1B-4814-8CE4-64306A08A6F6}" dt="2025-04-23T18:34:55.271" v="823" actId="20577"/>
          <ac:spMkLst>
            <pc:docMk/>
            <pc:sldMk cId="821396224" sldId="328"/>
            <ac:spMk id="3" creationId="{38717C54-EF0F-42BF-A543-9B2BB3F75DA0}"/>
          </ac:spMkLst>
        </pc:spChg>
      </pc:sldChg>
      <pc:sldChg chg="del">
        <pc:chgData name="Joseph Palardy" userId="17611839-40d1-494a-9ae0-404121516e16" providerId="ADAL" clId="{E2766F7F-4A1B-4814-8CE4-64306A08A6F6}" dt="2025-04-23T18:35:05.967" v="824" actId="47"/>
        <pc:sldMkLst>
          <pc:docMk/>
          <pc:sldMk cId="1924191886" sldId="329"/>
        </pc:sldMkLst>
      </pc:sldChg>
      <pc:sldChg chg="del">
        <pc:chgData name="Joseph Palardy" userId="17611839-40d1-494a-9ae0-404121516e16" providerId="ADAL" clId="{E2766F7F-4A1B-4814-8CE4-64306A08A6F6}" dt="2025-04-23T18:35:09.615" v="825" actId="47"/>
        <pc:sldMkLst>
          <pc:docMk/>
          <pc:sldMk cId="2027699721" sldId="330"/>
        </pc:sldMkLst>
      </pc:sldChg>
      <pc:sldChg chg="modSp mod">
        <pc:chgData name="Joseph Palardy" userId="17611839-40d1-494a-9ae0-404121516e16" providerId="ADAL" clId="{E2766F7F-4A1B-4814-8CE4-64306A08A6F6}" dt="2025-04-23T18:26:14.999" v="583" actId="20577"/>
        <pc:sldMkLst>
          <pc:docMk/>
          <pc:sldMk cId="1694373301" sldId="331"/>
        </pc:sldMkLst>
        <pc:spChg chg="mod">
          <ac:chgData name="Joseph Palardy" userId="17611839-40d1-494a-9ae0-404121516e16" providerId="ADAL" clId="{E2766F7F-4A1B-4814-8CE4-64306A08A6F6}" dt="2025-04-23T18:26:14.999" v="583" actId="20577"/>
          <ac:spMkLst>
            <pc:docMk/>
            <pc:sldMk cId="1694373301" sldId="331"/>
            <ac:spMk id="2" creationId="{8EB0B308-7364-CEFD-31B5-006F35C17B7F}"/>
          </ac:spMkLst>
        </pc:spChg>
      </pc:sldChg>
      <pc:sldChg chg="modSp mod">
        <pc:chgData name="Joseph Palardy" userId="17611839-40d1-494a-9ae0-404121516e16" providerId="ADAL" clId="{E2766F7F-4A1B-4814-8CE4-64306A08A6F6}" dt="2025-04-23T18:31:06.721" v="792" actId="27636"/>
        <pc:sldMkLst>
          <pc:docMk/>
          <pc:sldMk cId="1097812961" sldId="333"/>
        </pc:sldMkLst>
        <pc:spChg chg="mod">
          <ac:chgData name="Joseph Palardy" userId="17611839-40d1-494a-9ae0-404121516e16" providerId="ADAL" clId="{E2766F7F-4A1B-4814-8CE4-64306A08A6F6}" dt="2025-04-23T18:31:06.721" v="792" actId="27636"/>
          <ac:spMkLst>
            <pc:docMk/>
            <pc:sldMk cId="1097812961" sldId="333"/>
            <ac:spMk id="3" creationId="{1656956D-B909-03F4-9F41-1F6EB3353068}"/>
          </ac:spMkLst>
        </pc:spChg>
      </pc:sldChg>
      <pc:sldChg chg="modSp new mod ord">
        <pc:chgData name="Joseph Palardy" userId="17611839-40d1-494a-9ae0-404121516e16" providerId="ADAL" clId="{E2766F7F-4A1B-4814-8CE4-64306A08A6F6}" dt="2025-04-23T18:00:28.460" v="494"/>
        <pc:sldMkLst>
          <pc:docMk/>
          <pc:sldMk cId="1497959807" sldId="335"/>
        </pc:sldMkLst>
        <pc:spChg chg="mod">
          <ac:chgData name="Joseph Palardy" userId="17611839-40d1-494a-9ae0-404121516e16" providerId="ADAL" clId="{E2766F7F-4A1B-4814-8CE4-64306A08A6F6}" dt="2025-04-23T17:25:24.447" v="123" actId="20577"/>
          <ac:spMkLst>
            <pc:docMk/>
            <pc:sldMk cId="1497959807" sldId="335"/>
            <ac:spMk id="2" creationId="{7D41E6E1-FACA-C819-BDE7-8E45B1172145}"/>
          </ac:spMkLst>
        </pc:spChg>
        <pc:spChg chg="mod">
          <ac:chgData name="Joseph Palardy" userId="17611839-40d1-494a-9ae0-404121516e16" providerId="ADAL" clId="{E2766F7F-4A1B-4814-8CE4-64306A08A6F6}" dt="2025-04-23T17:38:18.832" v="464" actId="20577"/>
          <ac:spMkLst>
            <pc:docMk/>
            <pc:sldMk cId="1497959807" sldId="335"/>
            <ac:spMk id="3" creationId="{E2518063-E1F6-1ED0-E250-0347D57CC94A}"/>
          </ac:spMkLst>
        </pc:spChg>
      </pc:sldChg>
      <pc:sldChg chg="addSp modSp new mod">
        <pc:chgData name="Joseph Palardy" userId="17611839-40d1-494a-9ae0-404121516e16" providerId="ADAL" clId="{E2766F7F-4A1B-4814-8CE4-64306A08A6F6}" dt="2025-04-23T17:55:50.446" v="470" actId="1076"/>
        <pc:sldMkLst>
          <pc:docMk/>
          <pc:sldMk cId="1595228377" sldId="336"/>
        </pc:sldMkLst>
        <pc:picChg chg="add mod">
          <ac:chgData name="Joseph Palardy" userId="17611839-40d1-494a-9ae0-404121516e16" providerId="ADAL" clId="{E2766F7F-4A1B-4814-8CE4-64306A08A6F6}" dt="2025-04-23T17:55:50.446" v="470" actId="1076"/>
          <ac:picMkLst>
            <pc:docMk/>
            <pc:sldMk cId="1595228377" sldId="336"/>
            <ac:picMk id="5" creationId="{17A8B332-D6AC-F702-39C1-39ABB885765B}"/>
          </ac:picMkLst>
        </pc:picChg>
      </pc:sldChg>
      <pc:sldChg chg="modSp new mod">
        <pc:chgData name="Joseph Palardy" userId="17611839-40d1-494a-9ae0-404121516e16" providerId="ADAL" clId="{E2766F7F-4A1B-4814-8CE4-64306A08A6F6}" dt="2025-04-23T18:42:22.384" v="1244" actId="20577"/>
        <pc:sldMkLst>
          <pc:docMk/>
          <pc:sldMk cId="4051893292" sldId="337"/>
        </pc:sldMkLst>
        <pc:spChg chg="mod">
          <ac:chgData name="Joseph Palardy" userId="17611839-40d1-494a-9ae0-404121516e16" providerId="ADAL" clId="{E2766F7F-4A1B-4814-8CE4-64306A08A6F6}" dt="2025-04-23T18:38:43.243" v="939" actId="20577"/>
          <ac:spMkLst>
            <pc:docMk/>
            <pc:sldMk cId="4051893292" sldId="337"/>
            <ac:spMk id="2" creationId="{63AE91EA-C0E2-7061-ACF4-8BA45B9C6912}"/>
          </ac:spMkLst>
        </pc:spChg>
        <pc:spChg chg="mod">
          <ac:chgData name="Joseph Palardy" userId="17611839-40d1-494a-9ae0-404121516e16" providerId="ADAL" clId="{E2766F7F-4A1B-4814-8CE4-64306A08A6F6}" dt="2025-04-23T18:42:22.384" v="1244" actId="20577"/>
          <ac:spMkLst>
            <pc:docMk/>
            <pc:sldMk cId="4051893292" sldId="337"/>
            <ac:spMk id="3" creationId="{BD44DD28-AD16-91DA-385E-BD33698FF15D}"/>
          </ac:spMkLst>
        </pc:spChg>
      </pc:sldChg>
      <pc:sldMasterChg chg="delSldLayout">
        <pc:chgData name="Joseph Palardy" userId="17611839-40d1-494a-9ae0-404121516e16" providerId="ADAL" clId="{E2766F7F-4A1B-4814-8CE4-64306A08A6F6}" dt="2025-04-23T17:58:25.157" v="474" actId="47"/>
        <pc:sldMasterMkLst>
          <pc:docMk/>
          <pc:sldMasterMk cId="1112288161" sldId="2147483648"/>
        </pc:sldMasterMkLst>
        <pc:sldLayoutChg chg="del">
          <pc:chgData name="Joseph Palardy" userId="17611839-40d1-494a-9ae0-404121516e16" providerId="ADAL" clId="{E2766F7F-4A1B-4814-8CE4-64306A08A6F6}" dt="2025-04-23T17:58:25.157" v="474" actId="47"/>
          <pc:sldLayoutMkLst>
            <pc:docMk/>
            <pc:sldMasterMk cId="1112288161" sldId="2147483648"/>
            <pc:sldLayoutMk cId="3866513938"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66745A-7CA7-47E6-9642-A309E89E4943}" type="datetimeFigureOut">
              <a:rPr lang="en-US" smtClean="0"/>
              <a:t>4/23/2025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69CA1-45A7-4A33-AFC5-086EE5F03B54}" type="slidenum">
              <a:rPr lang="en-US" smtClean="0"/>
              <a:t>‹#›</a:t>
            </a:fld>
            <a:endParaRPr lang="en-US"/>
          </a:p>
        </p:txBody>
      </p:sp>
    </p:spTree>
    <p:extLst>
      <p:ext uri="{BB962C8B-B14F-4D97-AF65-F5344CB8AC3E}">
        <p14:creationId xmlns:p14="http://schemas.microsoft.com/office/powerpoint/2010/main" val="2509858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O*NET system is maintained by a regularly updated database of occupational characteristics and worker requirements information across the U.S. economy. It describes occupations in terms of the knowledge, skills, and abilities required as well as how the work is performed in terms of tasks, work activities, and other descriptors.</a:t>
            </a:r>
          </a:p>
        </p:txBody>
      </p:sp>
      <p:sp>
        <p:nvSpPr>
          <p:cNvPr id="4" name="Slide Number Placeholder 3"/>
          <p:cNvSpPr>
            <a:spLocks noGrp="1"/>
          </p:cNvSpPr>
          <p:nvPr>
            <p:ph type="sldNum" sz="quarter" idx="5"/>
          </p:nvPr>
        </p:nvSpPr>
        <p:spPr/>
        <p:txBody>
          <a:bodyPr/>
          <a:lstStyle/>
          <a:p>
            <a:fld id="{67C48DF9-A9E9-46DF-9F12-60A94AFA9305}" type="slidenum">
              <a:rPr lang="en-US" smtClean="0"/>
              <a:t>5</a:t>
            </a:fld>
            <a:endParaRPr lang="en-US"/>
          </a:p>
        </p:txBody>
      </p:sp>
    </p:spTree>
    <p:extLst>
      <p:ext uri="{BB962C8B-B14F-4D97-AF65-F5344CB8AC3E}">
        <p14:creationId xmlns:p14="http://schemas.microsoft.com/office/powerpoint/2010/main" val="2929446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169CA1-45A7-4A33-AFC5-086EE5F03B54}" type="slidenum">
              <a:rPr lang="en-US" smtClean="0"/>
              <a:t>17</a:t>
            </a:fld>
            <a:endParaRPr lang="en-US"/>
          </a:p>
        </p:txBody>
      </p:sp>
    </p:spTree>
    <p:extLst>
      <p:ext uri="{BB962C8B-B14F-4D97-AF65-F5344CB8AC3E}">
        <p14:creationId xmlns:p14="http://schemas.microsoft.com/office/powerpoint/2010/main" val="4223248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521EC-C88A-E210-B55B-3DB3DD0A2E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C5C3A0-FEA4-4ACB-1BC8-D58A13B5AE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975880-5B82-0C62-46B3-A27148C8A0A2}"/>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5" name="Footer Placeholder 4">
            <a:extLst>
              <a:ext uri="{FF2B5EF4-FFF2-40B4-BE49-F238E27FC236}">
                <a16:creationId xmlns:a16="http://schemas.microsoft.com/office/drawing/2014/main" id="{F649B857-7BF8-A79D-ACB0-F693438746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1AD798-1923-1BC8-D9ED-FCB26DC56623}"/>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10778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6FD5-491E-C99D-91EA-288AEA76F5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C3CC7B-15FF-CD4E-C776-F2B3E41B13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9F3D5-05B2-EA80-59F1-403D74C70760}"/>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5" name="Footer Placeholder 4">
            <a:extLst>
              <a:ext uri="{FF2B5EF4-FFF2-40B4-BE49-F238E27FC236}">
                <a16:creationId xmlns:a16="http://schemas.microsoft.com/office/drawing/2014/main" id="{F0461BBD-E296-428E-81C4-D06370D4C4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F76AC-A4A4-DEBA-3BF2-A484CB6F7FC8}"/>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57707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828747-32A7-E103-9302-193A95FD91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AC798C-C4B8-9EB7-9543-89EB91A955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6BB2B7-3EF3-3417-8D85-9CDFC37A89E5}"/>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5" name="Footer Placeholder 4">
            <a:extLst>
              <a:ext uri="{FF2B5EF4-FFF2-40B4-BE49-F238E27FC236}">
                <a16:creationId xmlns:a16="http://schemas.microsoft.com/office/drawing/2014/main" id="{2A633916-0BAA-04E7-7C15-3C354FD222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B1B42E-C9F3-FCB0-5A1B-D5172E223E1E}"/>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169595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7657-CB83-9E26-7D0B-A85A91AF9C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4F8CBA-6223-3B5C-F494-99C178E73F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2EC1B-880E-36E6-6F50-DB8898BCEED1}"/>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5" name="Footer Placeholder 4">
            <a:extLst>
              <a:ext uri="{FF2B5EF4-FFF2-40B4-BE49-F238E27FC236}">
                <a16:creationId xmlns:a16="http://schemas.microsoft.com/office/drawing/2014/main" id="{5B19791F-9FDD-98C5-AE99-72235DCAF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9BAEA-B528-1ACB-685F-035166E0E834}"/>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136838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28670-4BF5-47BC-EA5B-DA13AF508B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D0A35-8195-6D6C-B435-E9CA0F9A40A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1BA909-B48D-0F73-1468-DAC6D600BA9F}"/>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5" name="Footer Placeholder 4">
            <a:extLst>
              <a:ext uri="{FF2B5EF4-FFF2-40B4-BE49-F238E27FC236}">
                <a16:creationId xmlns:a16="http://schemas.microsoft.com/office/drawing/2014/main" id="{46ED9B47-CA66-584C-714C-6BA3B2CEA8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6E000-9AAE-00C6-0518-FC37584E0EEE}"/>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177766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F41BF-B3C8-910E-7494-EABB1C1B74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0AE054-F64D-CB51-B103-5868C6256C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984D2D-87B9-38EA-B627-CE9F24BC6D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9A33A6-059F-3FD4-46EC-FC1AE57584CB}"/>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6" name="Footer Placeholder 5">
            <a:extLst>
              <a:ext uri="{FF2B5EF4-FFF2-40B4-BE49-F238E27FC236}">
                <a16:creationId xmlns:a16="http://schemas.microsoft.com/office/drawing/2014/main" id="{7AA0A03E-7B85-FF37-B1E2-F0A9FA3B26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75160C-D85E-97E4-1638-D35C9383A9C2}"/>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13618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D7693-8889-C093-A4C0-75ACEDAB3C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C67901-AC4A-A19D-A4CC-3B9CAACEA9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4E7794-8171-5910-6CAD-4D500FA770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5969D9-111E-B0DF-8DB2-3FF95225D9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4B097A-8CB3-A3E9-2037-B2B0CA631A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18E9AF-1750-217E-96C3-1AD6A009B818}"/>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8" name="Footer Placeholder 7">
            <a:extLst>
              <a:ext uri="{FF2B5EF4-FFF2-40B4-BE49-F238E27FC236}">
                <a16:creationId xmlns:a16="http://schemas.microsoft.com/office/drawing/2014/main" id="{1E1AE67B-6C91-A6BF-B877-CB121F3C6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EC103F-AEAC-9E65-35D2-C8B4887E867B}"/>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218080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8201B-6BC1-F309-83CE-BA41DCF4D7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7533CC-83A1-819D-A853-16237FA73E81}"/>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4" name="Footer Placeholder 3">
            <a:extLst>
              <a:ext uri="{FF2B5EF4-FFF2-40B4-BE49-F238E27FC236}">
                <a16:creationId xmlns:a16="http://schemas.microsoft.com/office/drawing/2014/main" id="{7C38816D-EC23-76FD-5AFB-082A089659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84946F-DEEF-C981-0496-0ACC2C6A5F88}"/>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390598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E72081-60AB-259F-F271-24BDFAE842E9}"/>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3" name="Footer Placeholder 2">
            <a:extLst>
              <a:ext uri="{FF2B5EF4-FFF2-40B4-BE49-F238E27FC236}">
                <a16:creationId xmlns:a16="http://schemas.microsoft.com/office/drawing/2014/main" id="{31D4AD5A-9B96-19F3-4AF0-BC87D229DF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C936DB-4C7E-07D8-D860-858405622615}"/>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366622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C2C7C-04FA-EEA0-FD25-93B4E757C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C76720-754E-4871-F339-0DA95E168B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A5CDC9-44A6-EBF6-1FD7-D1F1B267D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027F1-AA75-D5C2-13F4-EA652194656E}"/>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6" name="Footer Placeholder 5">
            <a:extLst>
              <a:ext uri="{FF2B5EF4-FFF2-40B4-BE49-F238E27FC236}">
                <a16:creationId xmlns:a16="http://schemas.microsoft.com/office/drawing/2014/main" id="{2F84E6DE-FA23-881E-D7FB-94DE53180D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D9AF99-1FF1-ADFC-AC61-89A4576330C2}"/>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147207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123B0-21B4-7DDD-79C6-05419B8EA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AE6B47-1DEB-3F89-4172-FC7E582B23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3B2B7C-0F1B-B1AC-F6ED-09E39C1C14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E2E3E4-BBE3-0261-DB62-74BE89A31B09}"/>
              </a:ext>
            </a:extLst>
          </p:cNvPr>
          <p:cNvSpPr>
            <a:spLocks noGrp="1"/>
          </p:cNvSpPr>
          <p:nvPr>
            <p:ph type="dt" sz="half" idx="10"/>
          </p:nvPr>
        </p:nvSpPr>
        <p:spPr/>
        <p:txBody>
          <a:bodyPr/>
          <a:lstStyle/>
          <a:p>
            <a:fld id="{07937C76-370F-43B0-95B7-6E9B50914551}" type="datetimeFigureOut">
              <a:rPr lang="en-US" smtClean="0"/>
              <a:t>4/23/2025</a:t>
            </a:fld>
            <a:endParaRPr lang="en-US"/>
          </a:p>
        </p:txBody>
      </p:sp>
      <p:sp>
        <p:nvSpPr>
          <p:cNvPr id="6" name="Footer Placeholder 5">
            <a:extLst>
              <a:ext uri="{FF2B5EF4-FFF2-40B4-BE49-F238E27FC236}">
                <a16:creationId xmlns:a16="http://schemas.microsoft.com/office/drawing/2014/main" id="{F8FBD2E8-E9D1-0700-19AD-B4A0E7FF87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DB6039-6589-6546-5A9A-00E35E2E24C3}"/>
              </a:ext>
            </a:extLst>
          </p:cNvPr>
          <p:cNvSpPr>
            <a:spLocks noGrp="1"/>
          </p:cNvSpPr>
          <p:nvPr>
            <p:ph type="sldNum" sz="quarter" idx="12"/>
          </p:nvPr>
        </p:nvSpPr>
        <p:spPr/>
        <p:txBody>
          <a:bodyPr/>
          <a:lstStyle/>
          <a:p>
            <a:fld id="{82430D08-CE39-48AA-A0BD-C191ADF3E6AE}" type="slidenum">
              <a:rPr lang="en-US" smtClean="0"/>
              <a:t>‹#›</a:t>
            </a:fld>
            <a:endParaRPr lang="en-US"/>
          </a:p>
        </p:txBody>
      </p:sp>
    </p:spTree>
    <p:extLst>
      <p:ext uri="{BB962C8B-B14F-4D97-AF65-F5344CB8AC3E}">
        <p14:creationId xmlns:p14="http://schemas.microsoft.com/office/powerpoint/2010/main" val="36865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47631A-94C6-5A96-6A61-B1153A5862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E9C78A-8EF4-0D3B-0621-61C95DD29D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CF74AC-8586-AD5E-14BD-793D1B953E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937C76-370F-43B0-95B7-6E9B50914551}" type="datetimeFigureOut">
              <a:rPr lang="en-US" smtClean="0"/>
              <a:t>4/23/2025</a:t>
            </a:fld>
            <a:endParaRPr lang="en-US"/>
          </a:p>
        </p:txBody>
      </p:sp>
      <p:sp>
        <p:nvSpPr>
          <p:cNvPr id="5" name="Footer Placeholder 4">
            <a:extLst>
              <a:ext uri="{FF2B5EF4-FFF2-40B4-BE49-F238E27FC236}">
                <a16:creationId xmlns:a16="http://schemas.microsoft.com/office/drawing/2014/main" id="{986D3E7E-7ECB-F926-6AB1-187E9D0EAF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294AD19-B8C0-4F9F-5C8B-F638BAE5AE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2430D08-CE39-48AA-A0BD-C191ADF3E6AE}" type="slidenum">
              <a:rPr lang="en-US" smtClean="0"/>
              <a:t>‹#›</a:t>
            </a:fld>
            <a:endParaRPr lang="en-US"/>
          </a:p>
        </p:txBody>
      </p:sp>
    </p:spTree>
    <p:extLst>
      <p:ext uri="{BB962C8B-B14F-4D97-AF65-F5344CB8AC3E}">
        <p14:creationId xmlns:p14="http://schemas.microsoft.com/office/powerpoint/2010/main" val="111228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knowledge.wharton.upenn.edu/article/without-guardrails-generative-ai-can-harm-educ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nthropic.com/news/anthropic-education-report-how-university-students-use-claude"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ysuprod-my.sharepoint.com/:b:/g/personal/jpalardy_ysu_edu/EYyx38HyXCpLiVr8QSxHQrsBQIUb_LuSaUBVHcx1axAA9w?e=NLPID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ysuprod-my.sharepoint.com/:b:/g/personal/jpalardy_ysu_edu/EVrqrICggHNNv_jAaesM-7MBQfXVT4HX4609nHiaINIwVA?e=KSMUeS" TargetMode="External"/><Relationship Id="rId2" Type="http://schemas.openxmlformats.org/officeDocument/2006/relationships/hyperlink" Target="https://ysuprod-my.sharepoint.com/:b:/g/personal/jpalardy_ysu_edu/EcIXmQHQWUBEoMmF8fgHsX0Bjp4lorSnsirpwZQUtxrjsw?e=pK9Ask"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AB0D0-DE36-57A6-A1EE-E0ADF515E79E}"/>
              </a:ext>
            </a:extLst>
          </p:cNvPr>
          <p:cNvSpPr>
            <a:spLocks noGrp="1"/>
          </p:cNvSpPr>
          <p:nvPr>
            <p:ph type="ctrTitle"/>
          </p:nvPr>
        </p:nvSpPr>
        <p:spPr/>
        <p:txBody>
          <a:bodyPr/>
          <a:lstStyle/>
          <a:p>
            <a:r>
              <a:rPr lang="en-US" dirty="0"/>
              <a:t>Senate AI Ad Hoc Committee</a:t>
            </a:r>
          </a:p>
        </p:txBody>
      </p:sp>
      <p:sp>
        <p:nvSpPr>
          <p:cNvPr id="3" name="Subtitle 2">
            <a:extLst>
              <a:ext uri="{FF2B5EF4-FFF2-40B4-BE49-F238E27FC236}">
                <a16:creationId xmlns:a16="http://schemas.microsoft.com/office/drawing/2014/main" id="{63F04C83-C018-0494-4167-276BFD357853}"/>
              </a:ext>
            </a:extLst>
          </p:cNvPr>
          <p:cNvSpPr>
            <a:spLocks noGrp="1"/>
          </p:cNvSpPr>
          <p:nvPr>
            <p:ph type="subTitle" idx="1"/>
          </p:nvPr>
        </p:nvSpPr>
        <p:spPr>
          <a:xfrm>
            <a:off x="1524000" y="4039330"/>
            <a:ext cx="9144000" cy="1655762"/>
          </a:xfrm>
        </p:spPr>
        <p:txBody>
          <a:bodyPr>
            <a:normAutofit fontScale="92500" lnSpcReduction="20000"/>
          </a:bodyPr>
          <a:lstStyle/>
          <a:p>
            <a:r>
              <a:rPr lang="en-US" dirty="0"/>
              <a:t>Committee:</a:t>
            </a:r>
          </a:p>
          <a:p>
            <a:r>
              <a:rPr lang="en-US" dirty="0"/>
              <a:t>Chairs: Joseph Palardy, Hillary Fuhrman</a:t>
            </a:r>
          </a:p>
          <a:p>
            <a:r>
              <a:rPr lang="en-US" dirty="0"/>
              <a:t>Members:</a:t>
            </a:r>
            <a:br>
              <a:rPr lang="en-US" dirty="0"/>
            </a:br>
            <a:r>
              <a:rPr lang="en-US" dirty="0"/>
              <a:t>Jeff Coldren, Bob Gilliland, Dana Sperry, David Frank, Stephanie Smith, Jessica Chill, Rachel Faerber-Ovaska, Richard Rogers</a:t>
            </a:r>
          </a:p>
          <a:p>
            <a:endParaRPr lang="en-US" dirty="0"/>
          </a:p>
        </p:txBody>
      </p:sp>
    </p:spTree>
    <p:extLst>
      <p:ext uri="{BB962C8B-B14F-4D97-AF65-F5344CB8AC3E}">
        <p14:creationId xmlns:p14="http://schemas.microsoft.com/office/powerpoint/2010/main" val="4107913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EF8B2-FC56-1BEB-77D5-A8EC3A8B55FF}"/>
              </a:ext>
            </a:extLst>
          </p:cNvPr>
          <p:cNvSpPr>
            <a:spLocks noGrp="1"/>
          </p:cNvSpPr>
          <p:nvPr>
            <p:ph type="title"/>
          </p:nvPr>
        </p:nvSpPr>
        <p:spPr/>
        <p:txBody>
          <a:bodyPr/>
          <a:lstStyle/>
          <a:p>
            <a:r>
              <a:rPr lang="en-US"/>
              <a:t>Student Use of AI</a:t>
            </a:r>
          </a:p>
        </p:txBody>
      </p:sp>
      <p:sp>
        <p:nvSpPr>
          <p:cNvPr id="3" name="Content Placeholder 2">
            <a:extLst>
              <a:ext uri="{FF2B5EF4-FFF2-40B4-BE49-F238E27FC236}">
                <a16:creationId xmlns:a16="http://schemas.microsoft.com/office/drawing/2014/main" id="{D750A8B4-D74C-DF2F-036A-63C90E59EBCC}"/>
              </a:ext>
            </a:extLst>
          </p:cNvPr>
          <p:cNvSpPr>
            <a:spLocks noGrp="1"/>
          </p:cNvSpPr>
          <p:nvPr>
            <p:ph idx="1"/>
          </p:nvPr>
        </p:nvSpPr>
        <p:spPr/>
        <p:txBody>
          <a:bodyPr vert="horz" lIns="91440" tIns="45720" rIns="91440" bIns="45720" rtlCol="0" anchor="t">
            <a:normAutofit fontScale="92500" lnSpcReduction="10000"/>
          </a:bodyPr>
          <a:lstStyle/>
          <a:p>
            <a:r>
              <a:rPr lang="en-US" dirty="0"/>
              <a:t>Assume students have answers to all problem sets along with detailed explanations. </a:t>
            </a:r>
          </a:p>
          <a:p>
            <a:endParaRPr lang="en-US" dirty="0"/>
          </a:p>
          <a:p>
            <a:r>
              <a:rPr lang="en-US" dirty="0"/>
              <a:t>AI usage by students is a continuum from limited help and use to straight AI writing their papers.</a:t>
            </a:r>
          </a:p>
          <a:p>
            <a:endParaRPr lang="en-US" dirty="0"/>
          </a:p>
          <a:p>
            <a:r>
              <a:rPr lang="en-US" dirty="0"/>
              <a:t>Genuine knowledge and skill is still incredibly important.</a:t>
            </a:r>
          </a:p>
          <a:p>
            <a:endParaRPr lang="en-US" dirty="0"/>
          </a:p>
          <a:p>
            <a:r>
              <a:rPr lang="en-US" dirty="0"/>
              <a:t>Need to find ways to deal with the Generative AI Paradox</a:t>
            </a:r>
          </a:p>
          <a:p>
            <a:pPr lvl="1"/>
            <a:r>
              <a:rPr lang="en-US" dirty="0">
                <a:hlinkClick r:id="rId2"/>
              </a:rPr>
              <a:t>“Generative AI makes tasks easier for people while simultaneously deteriorating their abilities to learn the skills required to solve those task?</a:t>
            </a:r>
            <a:endParaRPr lang="en-US" dirty="0"/>
          </a:p>
        </p:txBody>
      </p:sp>
      <p:sp>
        <p:nvSpPr>
          <p:cNvPr id="4" name="Slide Number Placeholder 3">
            <a:extLst>
              <a:ext uri="{FF2B5EF4-FFF2-40B4-BE49-F238E27FC236}">
                <a16:creationId xmlns:a16="http://schemas.microsoft.com/office/drawing/2014/main" id="{D59FC496-EC53-51EA-E2D0-21E804BC0314}"/>
              </a:ext>
            </a:extLst>
          </p:cNvPr>
          <p:cNvSpPr>
            <a:spLocks noGrp="1"/>
          </p:cNvSpPr>
          <p:nvPr>
            <p:ph type="sldNum" sz="quarter" idx="12"/>
          </p:nvPr>
        </p:nvSpPr>
        <p:spPr/>
        <p:txBody>
          <a:bodyPr/>
          <a:lstStyle/>
          <a:p>
            <a:fld id="{25315E8D-7E46-4FB8-B882-6E6F396ECE2E}" type="slidenum">
              <a:rPr lang="en-US" smtClean="0"/>
              <a:t>10</a:t>
            </a:fld>
            <a:endParaRPr lang="en-US"/>
          </a:p>
        </p:txBody>
      </p:sp>
    </p:spTree>
    <p:extLst>
      <p:ext uri="{BB962C8B-B14F-4D97-AF65-F5344CB8AC3E}">
        <p14:creationId xmlns:p14="http://schemas.microsoft.com/office/powerpoint/2010/main" val="3975626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lt Text:&#10;&#10;A horizontal stacked bar chart titled &quot;Interaction Styles by Subject&quot;, displaying the percentage of conversations by interaction style across different academic subjects. The x-axis represents percentage (0% to 100%), and the y-axis lists subjects:&#10;&#10;Natural Sciences &amp; Mathematics&#10;&#10;Direct Problem Solving: 29.7%&#10;&#10;Direct Output Creation: 15.3%&#10;&#10;Collaborative Problem Solving: 32.5%&#10;&#10;Collaborative Output Creation: 22.5%&#10;&#10;Health Professions&#10;&#10;Direct Problem Solving: 24.4%&#10;&#10;Direct Output Creation: 28.1%&#10;&#10;Collaborative Problem Solving: 15.6%&#10;&#10;Collaborative Output Creation: 31.8%&#10;&#10;Humanities&#10;&#10;Direct Problem Solving: 24.4%&#10;&#10;Direct Output Creation: 26.9%&#10;&#10;Collaborative Problem Solving: 15.9%&#10;&#10;Collaborative Output Creation: 32.9%&#10;&#10;Psychology&#10;&#10;Direct Problem Solving: 24.2%&#10;&#10;Direct Output Creation: 24.1%&#10;&#10;Collaborative Problem Solving: 18.5%&#10;&#10;Collaborative Output Creation: 33.2%&#10;&#10;Business&#10;&#10;Direct Problem Solving: 23.9%&#10;&#10;Direct Output Creation: 27.3%&#10;&#10;Collaborative Problem Solving: 16.5%&#10;&#10;Collaborative Output Creation: 32.3%&#10;&#10;Computer Science&#10;&#10;Direct Problem Solving: 22.1%&#10;&#10;Direct Output Creation: 20.5%&#10;&#10;Collaborative Problem Solving: 29.9%&#10;&#10;Collaborative Output Creation: 27.5%&#10;&#10;Social Sciences &amp; History&#10;&#10;Direct Problem Solving: 20.8%&#10;&#10;Direct Output Creation: 27.4%&#10;&#10;Collaborative Problem Solving: 17.4%&#10;&#10;Collaborative Output Creation: 34.5%&#10;&#10;Engineering&#10;&#10;Direct Problem Solving: 20.3%&#10;&#10;Direct Output Creation: 21.9%&#10;&#10;Collaborative Problem Solving: 24.5%&#10;&#10;Collaborative Output Creation: 33.3%&#10;&#10;Education&#10;&#10;Direct Problem Solving: 16.4%&#10;&#10;Direct Output Creation: 33.8%&#10;&#10;Collaborative Problem Solving: 9.2%&#10;&#10;Collaborative Output Creation: 40.6%&#10;&#10;Legend (Color Coding):&#10;&#10;Light Purple: Direct Problem Solving&#10;&#10;Olive Green: Direct Output Creation&#10;&#10;Pale Teal: Collaborative Problem Solving&#10;&#10;Blue: Collaborative Output Creation">
            <a:extLst>
              <a:ext uri="{FF2B5EF4-FFF2-40B4-BE49-F238E27FC236}">
                <a16:creationId xmlns:a16="http://schemas.microsoft.com/office/drawing/2014/main" id="{42F02720-B1DF-E533-B1EA-28070489849D}"/>
              </a:ext>
            </a:extLst>
          </p:cNvPr>
          <p:cNvPicPr>
            <a:picLocks noChangeAspect="1"/>
          </p:cNvPicPr>
          <p:nvPr/>
        </p:nvPicPr>
        <p:blipFill>
          <a:blip r:embed="rId2"/>
          <a:stretch>
            <a:fillRect/>
          </a:stretch>
        </p:blipFill>
        <p:spPr>
          <a:xfrm>
            <a:off x="-236517" y="-219525"/>
            <a:ext cx="9261764" cy="7266312"/>
          </a:xfrm>
          <a:prstGeom prst="rect">
            <a:avLst/>
          </a:prstGeom>
        </p:spPr>
      </p:pic>
      <p:sp>
        <p:nvSpPr>
          <p:cNvPr id="9" name="Content Placeholder 8">
            <a:extLst>
              <a:ext uri="{FF2B5EF4-FFF2-40B4-BE49-F238E27FC236}">
                <a16:creationId xmlns:a16="http://schemas.microsoft.com/office/drawing/2014/main" id="{F69088F6-302E-55BA-5C45-7ED2483EB79D}"/>
              </a:ext>
            </a:extLst>
          </p:cNvPr>
          <p:cNvSpPr>
            <a:spLocks noGrp="1"/>
          </p:cNvSpPr>
          <p:nvPr>
            <p:ph idx="1"/>
          </p:nvPr>
        </p:nvSpPr>
        <p:spPr>
          <a:xfrm>
            <a:off x="9448800" y="1815524"/>
            <a:ext cx="2743200" cy="1252888"/>
          </a:xfrm>
        </p:spPr>
        <p:txBody>
          <a:bodyPr anchor="t">
            <a:normAutofit fontScale="85000" lnSpcReduction="10000"/>
          </a:bodyPr>
          <a:lstStyle/>
          <a:p>
            <a:r>
              <a:rPr lang="en-US" sz="2400" dirty="0">
                <a:solidFill>
                  <a:srgbClr val="141413"/>
                </a:solidFill>
                <a:hlinkClick r:id="rId3"/>
              </a:rPr>
              <a:t>Anthropic Education Report: How University Students Use Claude</a:t>
            </a:r>
            <a:endParaRPr lang="en-US" sz="1600" dirty="0"/>
          </a:p>
          <a:p>
            <a:endParaRPr lang="en-US" sz="1600" dirty="0"/>
          </a:p>
        </p:txBody>
      </p:sp>
      <p:sp>
        <p:nvSpPr>
          <p:cNvPr id="4" name="Slide Number Placeholder 3">
            <a:extLst>
              <a:ext uri="{FF2B5EF4-FFF2-40B4-BE49-F238E27FC236}">
                <a16:creationId xmlns:a16="http://schemas.microsoft.com/office/drawing/2014/main" id="{E52454EE-592E-C14A-2288-9BCB3D67EF8E}"/>
              </a:ext>
            </a:extLst>
          </p:cNvPr>
          <p:cNvSpPr>
            <a:spLocks noGrp="1"/>
          </p:cNvSpPr>
          <p:nvPr>
            <p:ph type="sldNum" sz="quarter" idx="12"/>
          </p:nvPr>
        </p:nvSpPr>
        <p:spPr>
          <a:xfrm>
            <a:off x="8610600" y="6356350"/>
            <a:ext cx="2743200" cy="365125"/>
          </a:xfrm>
        </p:spPr>
        <p:txBody>
          <a:bodyPr>
            <a:normAutofit/>
          </a:bodyPr>
          <a:lstStyle/>
          <a:p>
            <a:pPr>
              <a:spcAft>
                <a:spcPts val="600"/>
              </a:spcAft>
            </a:pPr>
            <a:fld id="{25315E8D-7E46-4FB8-B882-6E6F396ECE2E}" type="slidenum">
              <a:rPr lang="en-US" smtClean="0"/>
              <a:pPr>
                <a:spcAft>
                  <a:spcPts val="600"/>
                </a:spcAft>
              </a:pPr>
              <a:t>11</a:t>
            </a:fld>
            <a:endParaRPr lang="en-US"/>
          </a:p>
        </p:txBody>
      </p:sp>
    </p:spTree>
    <p:extLst>
      <p:ext uri="{BB962C8B-B14F-4D97-AF65-F5344CB8AC3E}">
        <p14:creationId xmlns:p14="http://schemas.microsoft.com/office/powerpoint/2010/main" val="3554561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ACA8D-BC9B-B8C4-2172-348495242C6E}"/>
              </a:ext>
            </a:extLst>
          </p:cNvPr>
          <p:cNvSpPr>
            <a:spLocks noGrp="1"/>
          </p:cNvSpPr>
          <p:nvPr>
            <p:ph type="title"/>
          </p:nvPr>
        </p:nvSpPr>
        <p:spPr/>
        <p:txBody>
          <a:bodyPr/>
          <a:lstStyle/>
          <a:p>
            <a:r>
              <a:rPr lang="en-US"/>
              <a:t>AI's Transformative Impact on Production by Skill Level</a:t>
            </a:r>
          </a:p>
        </p:txBody>
      </p:sp>
      <p:pic>
        <p:nvPicPr>
          <p:cNvPr id="5" name="Content Placeholder 4" descr="Line graph illustrating AI's transformative impact on quality production based on knowledge and skill. The horizontal axis represents Knowledge and Skill from 0 to 100, and the vertical axis represents Quality Production. A black line labeled 'Without AI' shows production increasing with skill but plateauing at higher levels. A red line labeled 'With AI (Radical Boost)' starts higher and rises much more steeply, especially at higher skill levels. The gap between the red and black lines widens dramatically as skill increases, indicating that AI provides significantly larger productivity gains for individuals with greater expertise. The area between the lines is shaded red to represent the 'AI Productivity Boost'.">
            <a:extLst>
              <a:ext uri="{FF2B5EF4-FFF2-40B4-BE49-F238E27FC236}">
                <a16:creationId xmlns:a16="http://schemas.microsoft.com/office/drawing/2014/main" id="{02A2F2EC-4987-5DB4-797D-9E28A60DAF3E}"/>
              </a:ext>
            </a:extLst>
          </p:cNvPr>
          <p:cNvPicPr>
            <a:picLocks noGrp="1" noChangeAspect="1"/>
          </p:cNvPicPr>
          <p:nvPr>
            <p:ph idx="1"/>
          </p:nvPr>
        </p:nvPicPr>
        <p:blipFill>
          <a:blip r:embed="rId2"/>
          <a:stretch>
            <a:fillRect/>
          </a:stretch>
        </p:blipFill>
        <p:spPr>
          <a:xfrm>
            <a:off x="653142" y="176780"/>
            <a:ext cx="10613571" cy="6351814"/>
          </a:xfrm>
        </p:spPr>
      </p:pic>
      <p:sp>
        <p:nvSpPr>
          <p:cNvPr id="4" name="Slide Number Placeholder 3">
            <a:extLst>
              <a:ext uri="{FF2B5EF4-FFF2-40B4-BE49-F238E27FC236}">
                <a16:creationId xmlns:a16="http://schemas.microsoft.com/office/drawing/2014/main" id="{4BFD8F45-4E82-B8BD-DEEC-D2040610DA65}"/>
              </a:ext>
            </a:extLst>
          </p:cNvPr>
          <p:cNvSpPr>
            <a:spLocks noGrp="1"/>
          </p:cNvSpPr>
          <p:nvPr>
            <p:ph type="sldNum" sz="quarter" idx="12"/>
          </p:nvPr>
        </p:nvSpPr>
        <p:spPr/>
        <p:txBody>
          <a:bodyPr/>
          <a:lstStyle/>
          <a:p>
            <a:fld id="{25315E8D-7E46-4FB8-B882-6E6F396ECE2E}" type="slidenum">
              <a:rPr lang="en-US" smtClean="0"/>
              <a:t>12</a:t>
            </a:fld>
            <a:endParaRPr lang="en-US"/>
          </a:p>
        </p:txBody>
      </p:sp>
    </p:spTree>
    <p:extLst>
      <p:ext uri="{BB962C8B-B14F-4D97-AF65-F5344CB8AC3E}">
        <p14:creationId xmlns:p14="http://schemas.microsoft.com/office/powerpoint/2010/main" val="444905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002B-B989-F90E-9F82-41A1B050C299}"/>
              </a:ext>
            </a:extLst>
          </p:cNvPr>
          <p:cNvSpPr>
            <a:spLocks noGrp="1"/>
          </p:cNvSpPr>
          <p:nvPr>
            <p:ph type="title"/>
          </p:nvPr>
        </p:nvSpPr>
        <p:spPr/>
        <p:txBody>
          <a:bodyPr/>
          <a:lstStyle/>
          <a:p>
            <a:r>
              <a:rPr lang="en-US" dirty="0"/>
              <a:t>AI's Uneven Abilities</a:t>
            </a:r>
          </a:p>
        </p:txBody>
      </p:sp>
      <p:sp>
        <p:nvSpPr>
          <p:cNvPr id="3" name="Content Placeholder 2">
            <a:extLst>
              <a:ext uri="{FF2B5EF4-FFF2-40B4-BE49-F238E27FC236}">
                <a16:creationId xmlns:a16="http://schemas.microsoft.com/office/drawing/2014/main" id="{9C14DB6F-7DF3-327B-38F6-1F2FBCE82596}"/>
              </a:ext>
            </a:extLst>
          </p:cNvPr>
          <p:cNvSpPr>
            <a:spLocks noGrp="1"/>
          </p:cNvSpPr>
          <p:nvPr>
            <p:ph idx="1"/>
          </p:nvPr>
        </p:nvSpPr>
        <p:spPr/>
        <p:txBody>
          <a:bodyPr/>
          <a:lstStyle/>
          <a:p>
            <a:pPr>
              <a:buNone/>
            </a:pPr>
            <a:r>
              <a:rPr lang="en-US" b="1" dirty="0"/>
              <a:t>The "Jagged Frontier"</a:t>
            </a:r>
          </a:p>
          <a:p>
            <a:pPr>
              <a:buFont typeface="Arial" panose="020B0604020202020204" pitchFamily="34" charset="0"/>
              <a:buChar char="•"/>
            </a:pPr>
            <a:r>
              <a:rPr lang="en-US" b="1" dirty="0"/>
              <a:t>AI skills vary greatly:</a:t>
            </a:r>
            <a:r>
              <a:rPr lang="en-US" dirty="0"/>
              <a:t> Excels at some tasks, fails unexpectedly at others.</a:t>
            </a:r>
          </a:p>
          <a:p>
            <a:pPr>
              <a:buFont typeface="Arial" panose="020B0604020202020204" pitchFamily="34" charset="0"/>
              <a:buChar char="•"/>
            </a:pPr>
            <a:r>
              <a:rPr lang="en-US" dirty="0"/>
              <a:t>Has capability "peaks" (strengths) and "valleys" (weaknesses).</a:t>
            </a:r>
          </a:p>
          <a:p>
            <a:pPr>
              <a:buFont typeface="Arial" panose="020B0604020202020204" pitchFamily="34" charset="0"/>
              <a:buChar char="•"/>
            </a:pPr>
            <a:r>
              <a:rPr lang="en-US" b="1" dirty="0"/>
              <a:t>Crucial:</a:t>
            </a:r>
            <a:r>
              <a:rPr lang="en-US" dirty="0"/>
              <a:t> Know where AI works well vs. where it doesn't.</a:t>
            </a:r>
          </a:p>
          <a:p>
            <a:endParaRPr lang="en-US" dirty="0"/>
          </a:p>
        </p:txBody>
      </p:sp>
    </p:spTree>
    <p:extLst>
      <p:ext uri="{BB962C8B-B14F-4D97-AF65-F5344CB8AC3E}">
        <p14:creationId xmlns:p14="http://schemas.microsoft.com/office/powerpoint/2010/main" val="2679276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67009-67A7-24EF-E851-B960BF62C235}"/>
              </a:ext>
            </a:extLst>
          </p:cNvPr>
          <p:cNvSpPr>
            <a:spLocks noGrp="1"/>
          </p:cNvSpPr>
          <p:nvPr>
            <p:ph type="title"/>
          </p:nvPr>
        </p:nvSpPr>
        <p:spPr/>
        <p:txBody>
          <a:bodyPr/>
          <a:lstStyle/>
          <a:p>
            <a:r>
              <a:rPr lang="en-US" dirty="0"/>
              <a:t>Exposure does not mean elimination</a:t>
            </a:r>
          </a:p>
        </p:txBody>
      </p:sp>
      <p:sp>
        <p:nvSpPr>
          <p:cNvPr id="3" name="Content Placeholder 2">
            <a:extLst>
              <a:ext uri="{FF2B5EF4-FFF2-40B4-BE49-F238E27FC236}">
                <a16:creationId xmlns:a16="http://schemas.microsoft.com/office/drawing/2014/main" id="{CFEDF8B6-988C-C540-EFE5-BA94E2C98930}"/>
              </a:ext>
            </a:extLst>
          </p:cNvPr>
          <p:cNvSpPr>
            <a:spLocks noGrp="1"/>
          </p:cNvSpPr>
          <p:nvPr>
            <p:ph idx="1"/>
          </p:nvPr>
        </p:nvSpPr>
        <p:spPr/>
        <p:txBody>
          <a:bodyPr/>
          <a:lstStyle/>
          <a:p>
            <a:r>
              <a:rPr lang="en-US" dirty="0"/>
              <a:t>AI Changes Work: Augment, Adapt, Evolve</a:t>
            </a:r>
          </a:p>
          <a:p>
            <a:endParaRPr lang="en-US" dirty="0"/>
          </a:p>
          <a:p>
            <a:r>
              <a:rPr lang="en-US" dirty="0"/>
              <a:t>Opportunities for YSU: Help “enrich the region and enhance the future of students by facilitating those evolutions”</a:t>
            </a:r>
          </a:p>
        </p:txBody>
      </p:sp>
      <p:sp>
        <p:nvSpPr>
          <p:cNvPr id="4" name="Slide Number Placeholder 3">
            <a:extLst>
              <a:ext uri="{FF2B5EF4-FFF2-40B4-BE49-F238E27FC236}">
                <a16:creationId xmlns:a16="http://schemas.microsoft.com/office/drawing/2014/main" id="{81657096-4D2A-91C4-10D3-666D5C477EF3}"/>
              </a:ext>
            </a:extLst>
          </p:cNvPr>
          <p:cNvSpPr>
            <a:spLocks noGrp="1"/>
          </p:cNvSpPr>
          <p:nvPr>
            <p:ph type="sldNum" sz="quarter" idx="12"/>
          </p:nvPr>
        </p:nvSpPr>
        <p:spPr/>
        <p:txBody>
          <a:bodyPr/>
          <a:lstStyle/>
          <a:p>
            <a:fld id="{25315E8D-7E46-4FB8-B882-6E6F396ECE2E}" type="slidenum">
              <a:rPr lang="en-US" smtClean="0"/>
              <a:t>14</a:t>
            </a:fld>
            <a:endParaRPr lang="en-US"/>
          </a:p>
        </p:txBody>
      </p:sp>
    </p:spTree>
    <p:extLst>
      <p:ext uri="{BB962C8B-B14F-4D97-AF65-F5344CB8AC3E}">
        <p14:creationId xmlns:p14="http://schemas.microsoft.com/office/powerpoint/2010/main" val="1072643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8FB55-B168-22F0-95A1-E1AB9E50678E}"/>
              </a:ext>
            </a:extLst>
          </p:cNvPr>
          <p:cNvSpPr>
            <a:spLocks noGrp="1"/>
          </p:cNvSpPr>
          <p:nvPr>
            <p:ph type="title"/>
          </p:nvPr>
        </p:nvSpPr>
        <p:spPr/>
        <p:txBody>
          <a:bodyPr/>
          <a:lstStyle/>
          <a:p>
            <a:r>
              <a:rPr lang="en-US" dirty="0"/>
              <a:t>What do we do?</a:t>
            </a:r>
          </a:p>
        </p:txBody>
      </p:sp>
      <p:sp>
        <p:nvSpPr>
          <p:cNvPr id="3" name="Content Placeholder 2">
            <a:extLst>
              <a:ext uri="{FF2B5EF4-FFF2-40B4-BE49-F238E27FC236}">
                <a16:creationId xmlns:a16="http://schemas.microsoft.com/office/drawing/2014/main" id="{10F21316-8A5B-D446-B098-18B0412D228E}"/>
              </a:ext>
            </a:extLst>
          </p:cNvPr>
          <p:cNvSpPr>
            <a:spLocks noGrp="1"/>
          </p:cNvSpPr>
          <p:nvPr>
            <p:ph idx="1"/>
          </p:nvPr>
        </p:nvSpPr>
        <p:spPr/>
        <p:txBody>
          <a:bodyPr/>
          <a:lstStyle/>
          <a:p>
            <a:pPr marL="514350" indent="-514350">
              <a:buFont typeface="+mj-lt"/>
              <a:buAutoNum type="arabicPeriod"/>
            </a:pPr>
            <a:r>
              <a:rPr lang="en-US" dirty="0"/>
              <a:t>Leadership, Coordination, Tracking, and Continual Evaluation</a:t>
            </a:r>
          </a:p>
          <a:p>
            <a:pPr marL="514350" indent="-514350">
              <a:buFont typeface="+mj-lt"/>
              <a:buAutoNum type="arabicPeriod"/>
            </a:pPr>
            <a:r>
              <a:rPr lang="en-US" dirty="0"/>
              <a:t>Comprehensive AI Literacy at All Levels</a:t>
            </a:r>
          </a:p>
          <a:p>
            <a:pPr marL="514350" indent="-514350">
              <a:buFont typeface="+mj-lt"/>
              <a:buAutoNum type="arabicPeriod"/>
            </a:pPr>
            <a:r>
              <a:rPr lang="en-US" dirty="0"/>
              <a:t>Curricular and Assessment Reforms at the Program and Course Levels</a:t>
            </a:r>
          </a:p>
          <a:p>
            <a:pPr marL="514350" indent="-514350">
              <a:buFont typeface="+mj-lt"/>
              <a:buAutoNum type="arabicPeriod"/>
            </a:pPr>
            <a:r>
              <a:rPr lang="en-US" dirty="0"/>
              <a:t>Discussions about Resources and Responsibilities</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883708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0B308-7364-CEFD-31B5-006F35C17B7F}"/>
              </a:ext>
            </a:extLst>
          </p:cNvPr>
          <p:cNvSpPr>
            <a:spLocks noGrp="1"/>
          </p:cNvSpPr>
          <p:nvPr>
            <p:ph type="title"/>
          </p:nvPr>
        </p:nvSpPr>
        <p:spPr/>
        <p:txBody>
          <a:bodyPr>
            <a:normAutofit fontScale="90000"/>
          </a:bodyPr>
          <a:lstStyle/>
          <a:p>
            <a:r>
              <a:rPr lang="en-US" dirty="0"/>
              <a:t>Leadership, Coordination, Tracking, and Continual Evaluation</a:t>
            </a:r>
            <a:br>
              <a:rPr lang="en-US" dirty="0"/>
            </a:br>
            <a:endParaRPr lang="en-US" dirty="0"/>
          </a:p>
        </p:txBody>
      </p:sp>
      <p:sp>
        <p:nvSpPr>
          <p:cNvPr id="3" name="Content Placeholder 2">
            <a:extLst>
              <a:ext uri="{FF2B5EF4-FFF2-40B4-BE49-F238E27FC236}">
                <a16:creationId xmlns:a16="http://schemas.microsoft.com/office/drawing/2014/main" id="{960BEBC0-3132-F7D8-1B9F-29B4997325CE}"/>
              </a:ext>
            </a:extLst>
          </p:cNvPr>
          <p:cNvSpPr>
            <a:spLocks noGrp="1"/>
          </p:cNvSpPr>
          <p:nvPr>
            <p:ph idx="1"/>
          </p:nvPr>
        </p:nvSpPr>
        <p:spPr/>
        <p:txBody>
          <a:bodyPr/>
          <a:lstStyle/>
          <a:p>
            <a:r>
              <a:rPr lang="en-US" dirty="0"/>
              <a:t>Likely need a formal standing committee</a:t>
            </a:r>
          </a:p>
          <a:p>
            <a:endParaRPr lang="en-US" dirty="0"/>
          </a:p>
          <a:p>
            <a:r>
              <a:rPr lang="en-US" dirty="0"/>
              <a:t>Experimentation and evaluation will likely need to happen at the department or unit level</a:t>
            </a:r>
          </a:p>
          <a:p>
            <a:endParaRPr lang="en-US" dirty="0"/>
          </a:p>
          <a:p>
            <a:endParaRPr lang="en-US" dirty="0"/>
          </a:p>
        </p:txBody>
      </p:sp>
    </p:spTree>
    <p:extLst>
      <p:ext uri="{BB962C8B-B14F-4D97-AF65-F5344CB8AC3E}">
        <p14:creationId xmlns:p14="http://schemas.microsoft.com/office/powerpoint/2010/main" val="1694373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6BEEF-35B2-04C5-F3E5-294D51EB46CF}"/>
              </a:ext>
            </a:extLst>
          </p:cNvPr>
          <p:cNvSpPr>
            <a:spLocks noGrp="1"/>
          </p:cNvSpPr>
          <p:nvPr>
            <p:ph type="title"/>
          </p:nvPr>
        </p:nvSpPr>
        <p:spPr/>
        <p:txBody>
          <a:bodyPr/>
          <a:lstStyle/>
          <a:p>
            <a:r>
              <a:rPr lang="en-US" dirty="0"/>
              <a:t>Comprehensive AI Literacy at All Levels</a:t>
            </a:r>
            <a:br>
              <a:rPr lang="en-US" dirty="0"/>
            </a:br>
            <a:endParaRPr lang="en-US" dirty="0"/>
          </a:p>
        </p:txBody>
      </p:sp>
      <p:sp>
        <p:nvSpPr>
          <p:cNvPr id="3" name="Content Placeholder 2">
            <a:extLst>
              <a:ext uri="{FF2B5EF4-FFF2-40B4-BE49-F238E27FC236}">
                <a16:creationId xmlns:a16="http://schemas.microsoft.com/office/drawing/2014/main" id="{8A018F11-CE42-0ECA-2540-08C2B182FC92}"/>
              </a:ext>
            </a:extLst>
          </p:cNvPr>
          <p:cNvSpPr>
            <a:spLocks noGrp="1"/>
          </p:cNvSpPr>
          <p:nvPr>
            <p:ph idx="1"/>
          </p:nvPr>
        </p:nvSpPr>
        <p:spPr/>
        <p:txBody>
          <a:bodyPr/>
          <a:lstStyle/>
          <a:p>
            <a:pPr lvl="1"/>
            <a:r>
              <a:rPr lang="en-US" dirty="0"/>
              <a:t>Students, Faculty, and Staff will all need a minimum level of proficiency</a:t>
            </a:r>
          </a:p>
          <a:p>
            <a:pPr lvl="1"/>
            <a:endParaRPr lang="en-US" dirty="0"/>
          </a:p>
          <a:p>
            <a:pPr lvl="1"/>
            <a:r>
              <a:rPr lang="en-US" dirty="0"/>
              <a:t>Likely need institutional access to frontier models</a:t>
            </a:r>
          </a:p>
          <a:p>
            <a:pPr marL="457200" lvl="1" indent="0">
              <a:buNone/>
            </a:pPr>
            <a:endParaRPr lang="en-US" dirty="0"/>
          </a:p>
          <a:p>
            <a:endParaRPr lang="en-US" dirty="0"/>
          </a:p>
        </p:txBody>
      </p:sp>
    </p:spTree>
    <p:extLst>
      <p:ext uri="{BB962C8B-B14F-4D97-AF65-F5344CB8AC3E}">
        <p14:creationId xmlns:p14="http://schemas.microsoft.com/office/powerpoint/2010/main" val="637868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2F6E7-7C6C-D5C5-DE58-BB6A08E018EA}"/>
              </a:ext>
            </a:extLst>
          </p:cNvPr>
          <p:cNvSpPr>
            <a:spLocks noGrp="1"/>
          </p:cNvSpPr>
          <p:nvPr>
            <p:ph type="title"/>
          </p:nvPr>
        </p:nvSpPr>
        <p:spPr/>
        <p:txBody>
          <a:bodyPr>
            <a:normAutofit fontScale="90000"/>
          </a:bodyPr>
          <a:lstStyle/>
          <a:p>
            <a:r>
              <a:rPr lang="en-US" dirty="0"/>
              <a:t>Curricular and Assessment Reforms at the Program and Course Levels</a:t>
            </a:r>
            <a:br>
              <a:rPr lang="en-US" dirty="0"/>
            </a:br>
            <a:endParaRPr lang="en-US" dirty="0"/>
          </a:p>
        </p:txBody>
      </p:sp>
      <p:sp>
        <p:nvSpPr>
          <p:cNvPr id="3" name="Content Placeholder 2">
            <a:extLst>
              <a:ext uri="{FF2B5EF4-FFF2-40B4-BE49-F238E27FC236}">
                <a16:creationId xmlns:a16="http://schemas.microsoft.com/office/drawing/2014/main" id="{1656956D-B909-03F4-9F41-1F6EB3353068}"/>
              </a:ext>
            </a:extLst>
          </p:cNvPr>
          <p:cNvSpPr>
            <a:spLocks noGrp="1"/>
          </p:cNvSpPr>
          <p:nvPr>
            <p:ph idx="1"/>
          </p:nvPr>
        </p:nvSpPr>
        <p:spPr/>
        <p:txBody>
          <a:bodyPr>
            <a:normAutofit lnSpcReduction="10000"/>
          </a:bodyPr>
          <a:lstStyle/>
          <a:p>
            <a:r>
              <a:rPr lang="en-US" dirty="0"/>
              <a:t>AI Checkers are a band aid </a:t>
            </a:r>
          </a:p>
          <a:p>
            <a:pPr lvl="1"/>
            <a:r>
              <a:rPr lang="en-US" dirty="0"/>
              <a:t>Easily circumvented</a:t>
            </a:r>
          </a:p>
          <a:p>
            <a:pPr lvl="1"/>
            <a:r>
              <a:rPr lang="en-US" dirty="0"/>
              <a:t>Sometimes violate IT Acceptable Use</a:t>
            </a:r>
          </a:p>
          <a:p>
            <a:pPr lvl="1"/>
            <a:r>
              <a:rPr lang="en-US" dirty="0"/>
              <a:t>Have unintended consequences.</a:t>
            </a:r>
          </a:p>
          <a:p>
            <a:r>
              <a:rPr lang="en-US" dirty="0"/>
              <a:t>Alternatives</a:t>
            </a:r>
          </a:p>
          <a:p>
            <a:pPr lvl="1"/>
            <a:r>
              <a:rPr lang="en-US" dirty="0"/>
              <a:t>Analyze Field Evolution</a:t>
            </a:r>
          </a:p>
          <a:p>
            <a:pPr lvl="1"/>
            <a:r>
              <a:rPr lang="en-US" dirty="0"/>
              <a:t>Assess Future-Ready Skills</a:t>
            </a:r>
          </a:p>
          <a:p>
            <a:pPr lvl="1"/>
            <a:r>
              <a:rPr lang="en-US" dirty="0"/>
              <a:t>Prioritize Process in Assessment</a:t>
            </a:r>
          </a:p>
          <a:p>
            <a:pPr lvl="1"/>
            <a:r>
              <a:rPr lang="en-US" dirty="0"/>
              <a:t>Validate Genuine Effort</a:t>
            </a:r>
          </a:p>
          <a:p>
            <a:pPr lvl="1"/>
            <a:r>
              <a:rPr lang="it-IT" dirty="0"/>
              <a:t>Integrate AI Resistance into Course Design</a:t>
            </a:r>
            <a:endParaRPr lang="en-US" dirty="0"/>
          </a:p>
          <a:p>
            <a:pPr lvl="1"/>
            <a:r>
              <a:rPr lang="en-US" dirty="0"/>
              <a:t>Proactively Use AI Tools to Devote More Time to High Impact Practices</a:t>
            </a:r>
          </a:p>
          <a:p>
            <a:endParaRPr lang="en-US" dirty="0"/>
          </a:p>
          <a:p>
            <a:pPr lvl="1"/>
            <a:endParaRPr lang="en-US" dirty="0"/>
          </a:p>
        </p:txBody>
      </p:sp>
    </p:spTree>
    <p:extLst>
      <p:ext uri="{BB962C8B-B14F-4D97-AF65-F5344CB8AC3E}">
        <p14:creationId xmlns:p14="http://schemas.microsoft.com/office/powerpoint/2010/main" val="1097812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D1448-F6FF-CEA2-0B46-07D56FF40EA7}"/>
              </a:ext>
            </a:extLst>
          </p:cNvPr>
          <p:cNvSpPr>
            <a:spLocks noGrp="1"/>
          </p:cNvSpPr>
          <p:nvPr>
            <p:ph type="title"/>
          </p:nvPr>
        </p:nvSpPr>
        <p:spPr/>
        <p:txBody>
          <a:bodyPr>
            <a:normAutofit fontScale="90000"/>
          </a:bodyPr>
          <a:lstStyle/>
          <a:p>
            <a:r>
              <a:rPr lang="en-US" dirty="0"/>
              <a:t>Discussions about Resources and Responsibilities</a:t>
            </a:r>
            <a:br>
              <a:rPr lang="en-US" dirty="0"/>
            </a:br>
            <a:endParaRPr lang="en-US" dirty="0"/>
          </a:p>
        </p:txBody>
      </p:sp>
      <p:sp>
        <p:nvSpPr>
          <p:cNvPr id="3" name="Content Placeholder 2">
            <a:extLst>
              <a:ext uri="{FF2B5EF4-FFF2-40B4-BE49-F238E27FC236}">
                <a16:creationId xmlns:a16="http://schemas.microsoft.com/office/drawing/2014/main" id="{25C2A122-7BFB-69B1-B702-155EE926B8EA}"/>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531897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A634-2309-080A-CA47-642BEDBE68C3}"/>
              </a:ext>
            </a:extLst>
          </p:cNvPr>
          <p:cNvSpPr>
            <a:spLocks noGrp="1"/>
          </p:cNvSpPr>
          <p:nvPr>
            <p:ph type="title"/>
          </p:nvPr>
        </p:nvSpPr>
        <p:spPr/>
        <p:txBody>
          <a:bodyPr/>
          <a:lstStyle/>
          <a:p>
            <a:r>
              <a:rPr lang="en-US" dirty="0"/>
              <a:t>Revolution in American Work: 1910 vs. 2015</a:t>
            </a:r>
          </a:p>
        </p:txBody>
      </p:sp>
      <p:sp>
        <p:nvSpPr>
          <p:cNvPr id="4" name="Rectangle 1">
            <a:extLst>
              <a:ext uri="{FF2B5EF4-FFF2-40B4-BE49-F238E27FC236}">
                <a16:creationId xmlns:a16="http://schemas.microsoft.com/office/drawing/2014/main" id="{76B70718-0609-D874-E59A-C30513E3A4F2}"/>
              </a:ext>
            </a:extLst>
          </p:cNvPr>
          <p:cNvSpPr>
            <a:spLocks noGrp="1" noChangeArrowheads="1"/>
          </p:cNvSpPr>
          <p:nvPr>
            <p:ph idx="1"/>
          </p:nvPr>
        </p:nvSpPr>
        <p:spPr bwMode="auto">
          <a:xfrm>
            <a:off x="838200" y="1515030"/>
            <a:ext cx="10280214" cy="469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A Century of Change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3600" b="1"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lnSpc>
                <a:spcPct val="100000"/>
              </a:lnSpc>
              <a:spcBef>
                <a:spcPct val="0"/>
              </a:spcBef>
              <a:spcAft>
                <a:spcPct val="0"/>
              </a:spcAft>
              <a:buFontTx/>
              <a:buChar char="•"/>
            </a:pPr>
            <a:r>
              <a:rPr kumimoji="0" lang="en-US" altLang="en-US" sz="2000" b="1" i="0" u="none" strike="noStrike" cap="none" normalizeH="0" baseline="0" dirty="0">
                <a:ln>
                  <a:noFill/>
                </a:ln>
                <a:solidFill>
                  <a:schemeClr val="tx1"/>
                </a:solidFill>
                <a:effectLst/>
                <a:latin typeface="Arial" panose="020B0604020202020204" pitchFamily="34" charset="0"/>
              </a:rPr>
              <a:t>Farming:</a:t>
            </a:r>
            <a:r>
              <a:rPr kumimoji="0" lang="en-US" altLang="en-US" sz="2000" b="0" i="0" u="none" strike="noStrike" cap="none" normalizeH="0" baseline="0" dirty="0">
                <a:ln>
                  <a:noFill/>
                </a:ln>
                <a:solidFill>
                  <a:schemeClr val="tx1"/>
                </a:solidFill>
                <a:effectLst/>
                <a:latin typeface="Arial" panose="020B0604020202020204" pitchFamily="34" charset="0"/>
              </a:rPr>
              <a:t> Workforce share </a:t>
            </a:r>
            <a:r>
              <a:rPr kumimoji="0" lang="en-US" altLang="en-US" sz="2000" b="1" i="0" u="none" strike="noStrike" cap="none" normalizeH="0" baseline="0" dirty="0">
                <a:ln>
                  <a:noFill/>
                </a:ln>
                <a:solidFill>
                  <a:schemeClr val="tx1"/>
                </a:solidFill>
                <a:effectLst/>
                <a:latin typeface="Arial" panose="020B0604020202020204" pitchFamily="34" charset="0"/>
              </a:rPr>
              <a:t>plummets</a:t>
            </a:r>
            <a:r>
              <a:rPr kumimoji="0" lang="en-US" altLang="en-US" sz="2000" b="0" i="0" u="none" strike="noStrike" cap="none" normalizeH="0" baseline="0" dirty="0">
                <a:ln>
                  <a:noFill/>
                </a:ln>
                <a:solidFill>
                  <a:schemeClr val="tx1"/>
                </a:solidFill>
                <a:effectLst/>
                <a:latin typeface="Arial" panose="020B0604020202020204" pitchFamily="34" charset="0"/>
              </a:rPr>
              <a:t> from 31% to </a:t>
            </a:r>
            <a:r>
              <a:rPr kumimoji="0" lang="en-US" altLang="en-US" sz="2000" b="1" i="0" u="none" strike="noStrike" cap="none" normalizeH="0" baseline="0" dirty="0">
                <a:ln>
                  <a:noFill/>
                </a:ln>
                <a:solidFill>
                  <a:schemeClr val="tx1"/>
                </a:solidFill>
                <a:effectLst/>
                <a:latin typeface="Arial" panose="020B0604020202020204" pitchFamily="34" charset="0"/>
              </a:rPr>
              <a:t>under 1%</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lnSpc>
                <a:spcPct val="100000"/>
              </a:lnSpc>
              <a:spcBef>
                <a:spcPct val="0"/>
              </a:spcBef>
              <a:spcAft>
                <a:spcPct val="0"/>
              </a:spcAft>
              <a:buFontTx/>
              <a:buChar char="•"/>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lnSpc>
                <a:spcPct val="100000"/>
              </a:lnSpc>
              <a:spcBef>
                <a:spcPct val="0"/>
              </a:spcBef>
              <a:spcAft>
                <a:spcPct val="0"/>
              </a:spcAft>
              <a:buFontTx/>
              <a:buChar char="•"/>
            </a:pPr>
            <a:r>
              <a:rPr kumimoji="0" lang="en-US" altLang="en-US" sz="2000" b="1" i="0" u="none" strike="noStrike" cap="none" normalizeH="0" baseline="0" dirty="0">
                <a:ln>
                  <a:noFill/>
                </a:ln>
                <a:solidFill>
                  <a:schemeClr val="tx1"/>
                </a:solidFill>
                <a:effectLst/>
                <a:latin typeface="Arial" panose="020B0604020202020204" pitchFamily="34" charset="0"/>
              </a:rPr>
              <a:t>Manual Labor:</a:t>
            </a:r>
            <a:r>
              <a:rPr kumimoji="0" lang="en-US" altLang="en-US" sz="2000" b="0" i="0" u="none" strike="noStrike" cap="none" normalizeH="0" baseline="0" dirty="0">
                <a:ln>
                  <a:noFill/>
                </a:ln>
                <a:solidFill>
                  <a:schemeClr val="tx1"/>
                </a:solidFill>
                <a:effectLst/>
                <a:latin typeface="Arial" panose="020B0604020202020204" pitchFamily="34" charset="0"/>
              </a:rPr>
              <a:t> Drops sharply from 38% to just 20%. </a:t>
            </a:r>
          </a:p>
          <a:p>
            <a:pPr marL="457200" lvl="1" indent="0" eaLnBrk="0" fontAlgn="base" hangingPunct="0">
              <a:lnSpc>
                <a:spcPct val="100000"/>
              </a:lnSpc>
              <a:spcBef>
                <a:spcPct val="0"/>
              </a:spcBef>
              <a:spcAft>
                <a:spcPct val="0"/>
              </a:spcAft>
              <a:buFontTx/>
              <a:buChar char="•"/>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lnSpc>
                <a:spcPct val="100000"/>
              </a:lnSpc>
              <a:spcBef>
                <a:spcPct val="0"/>
              </a:spcBef>
              <a:spcAft>
                <a:spcPct val="0"/>
              </a:spcAft>
              <a:buFontTx/>
              <a:buChar char="•"/>
            </a:pPr>
            <a:r>
              <a:rPr kumimoji="0" lang="en-US" altLang="en-US" sz="2000" b="1" i="0" u="none" strike="noStrike" cap="none" normalizeH="0" baseline="0" dirty="0">
                <a:ln>
                  <a:noFill/>
                </a:ln>
                <a:solidFill>
                  <a:schemeClr val="tx1"/>
                </a:solidFill>
                <a:effectLst/>
                <a:latin typeface="Arial" panose="020B0604020202020204" pitchFamily="34" charset="0"/>
              </a:rPr>
              <a:t>Professional &amp; Tech: </a:t>
            </a:r>
            <a:r>
              <a:rPr kumimoji="0" lang="en-US" altLang="en-US" sz="2000" b="0" i="0" u="none" strike="noStrike" cap="none" normalizeH="0" baseline="0" dirty="0">
                <a:ln>
                  <a:noFill/>
                </a:ln>
                <a:solidFill>
                  <a:schemeClr val="tx1"/>
                </a:solidFill>
                <a:effectLst/>
                <a:latin typeface="Arial" panose="020B0604020202020204" pitchFamily="34" charset="0"/>
              </a:rPr>
              <a:t>From 5% to become the largest group at </a:t>
            </a:r>
            <a:r>
              <a:rPr kumimoji="0" lang="en-US" altLang="en-US" sz="2000" b="1" i="0" u="none" strike="noStrike" cap="none" normalizeH="0" baseline="0" dirty="0">
                <a:ln>
                  <a:noFill/>
                </a:ln>
                <a:solidFill>
                  <a:schemeClr val="tx1"/>
                </a:solidFill>
                <a:effectLst/>
                <a:latin typeface="Arial" panose="020B0604020202020204" pitchFamily="34" charset="0"/>
              </a:rPr>
              <a:t>28%</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lnSpc>
                <a:spcPct val="100000"/>
              </a:lnSpc>
              <a:spcBef>
                <a:spcPct val="0"/>
              </a:spcBef>
              <a:spcAft>
                <a:spcPct val="0"/>
              </a:spcAft>
              <a:buFontTx/>
              <a:buChar char="•"/>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lnSpc>
                <a:spcPct val="100000"/>
              </a:lnSpc>
              <a:spcBef>
                <a:spcPct val="0"/>
              </a:spcBef>
              <a:spcAft>
                <a:spcPct val="0"/>
              </a:spcAft>
              <a:buFontTx/>
              <a:buChar char="•"/>
            </a:pPr>
            <a:r>
              <a:rPr kumimoji="0" lang="en-US" altLang="en-US" sz="2000" b="1" i="0" u="none" strike="noStrike" cap="none" normalizeH="0" baseline="0" dirty="0">
                <a:ln>
                  <a:noFill/>
                </a:ln>
                <a:solidFill>
                  <a:schemeClr val="tx1"/>
                </a:solidFill>
                <a:effectLst/>
                <a:latin typeface="Arial" panose="020B0604020202020204" pitchFamily="34" charset="0"/>
              </a:rPr>
              <a:t>Service Sector: </a:t>
            </a:r>
            <a:r>
              <a:rPr kumimoji="0" lang="en-US" altLang="en-US" sz="2000" b="0" i="0" u="none" strike="noStrike" cap="none" normalizeH="0" baseline="0" dirty="0">
                <a:ln>
                  <a:noFill/>
                </a:ln>
                <a:solidFill>
                  <a:schemeClr val="tx1"/>
                </a:solidFill>
                <a:effectLst/>
                <a:latin typeface="Arial" panose="020B0604020202020204" pitchFamily="34" charset="0"/>
              </a:rPr>
              <a:t>Nearly doubles its from 10% to 17%. </a:t>
            </a:r>
          </a:p>
          <a:p>
            <a:pPr marL="457200" lvl="1" indent="0" eaLnBrk="0" fontAlgn="base" hangingPunct="0">
              <a:lnSpc>
                <a:spcPct val="100000"/>
              </a:lnSpc>
              <a:spcBef>
                <a:spcPct val="0"/>
              </a:spcBef>
              <a:spcAft>
                <a:spcPct val="0"/>
              </a:spcAft>
              <a:buNone/>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indent="0" eaLnBrk="0" fontAlgn="base" hangingPunct="0">
              <a:lnSpc>
                <a:spcPct val="100000"/>
              </a:lnSpc>
              <a:spcBef>
                <a:spcPct val="0"/>
              </a:spcBef>
              <a:spcAft>
                <a:spcPct val="0"/>
              </a:spcAft>
              <a:buFontTx/>
              <a:buChar char="•"/>
            </a:pPr>
            <a:endParaRPr lang="en-US" sz="1800" dirty="0">
              <a:latin typeface="Arial" panose="020B0604020202020204" pitchFamily="34" charset="0"/>
            </a:endParaRPr>
          </a:p>
          <a:p>
            <a:pPr marL="0" indent="0" eaLnBrk="0" fontAlgn="base" hangingPunct="0">
              <a:lnSpc>
                <a:spcPct val="100000"/>
              </a:lnSpc>
              <a:spcBef>
                <a:spcPct val="0"/>
              </a:spcBef>
              <a:spcAft>
                <a:spcPct val="0"/>
              </a:spcAft>
              <a:buFontTx/>
              <a:buChar char="•"/>
            </a:pPr>
            <a:r>
              <a:rPr lang="en-US" sz="2400" b="1" dirty="0"/>
              <a:t>Hands &amp; Fields replaced by Brains &amp; Services.</a:t>
            </a:r>
            <a:endParaRPr lang="en-US" sz="2400" dirty="0"/>
          </a:p>
          <a:p>
            <a:r>
              <a:rPr lang="en-US" sz="1400" i="1" dirty="0"/>
              <a:t>(Source: BLS Data Comparison, 1910 vs. 2015)</a:t>
            </a:r>
            <a:endParaRPr lang="en-US" sz="1400" dirty="0"/>
          </a:p>
          <a:p>
            <a:pPr marL="0" indent="0" eaLnBrk="0" fontAlgn="base" hangingPunct="0">
              <a:lnSpc>
                <a:spcPct val="100000"/>
              </a:lnSpc>
              <a:spcBef>
                <a:spcPct val="0"/>
              </a:spcBef>
              <a:spcAft>
                <a:spcPct val="0"/>
              </a:spcAft>
              <a:buFontTx/>
              <a:buChar char="•"/>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00549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FD4D-0C1A-EA3E-45BE-EC743802029E}"/>
              </a:ext>
            </a:extLst>
          </p:cNvPr>
          <p:cNvSpPr>
            <a:spLocks noGrp="1"/>
          </p:cNvSpPr>
          <p:nvPr>
            <p:ph type="title"/>
          </p:nvPr>
        </p:nvSpPr>
        <p:spPr/>
        <p:txBody>
          <a:bodyPr/>
          <a:lstStyle/>
          <a:p>
            <a:r>
              <a:rPr lang="en-US" dirty="0"/>
              <a:t>Comprehensive Plan Exists, but not ready for circulation</a:t>
            </a:r>
          </a:p>
        </p:txBody>
      </p:sp>
      <p:sp>
        <p:nvSpPr>
          <p:cNvPr id="3" name="Content Placeholder 2">
            <a:extLst>
              <a:ext uri="{FF2B5EF4-FFF2-40B4-BE49-F238E27FC236}">
                <a16:creationId xmlns:a16="http://schemas.microsoft.com/office/drawing/2014/main" id="{38717C54-EF0F-42BF-A543-9B2BB3F75DA0}"/>
              </a:ext>
            </a:extLst>
          </p:cNvPr>
          <p:cNvSpPr>
            <a:spLocks noGrp="1"/>
          </p:cNvSpPr>
          <p:nvPr>
            <p:ph idx="1"/>
          </p:nvPr>
        </p:nvSpPr>
        <p:spPr/>
        <p:txBody>
          <a:bodyPr/>
          <a:lstStyle/>
          <a:p>
            <a:r>
              <a:rPr lang="en-US" dirty="0"/>
              <a:t>ITL and YSU Online already doing good work</a:t>
            </a:r>
          </a:p>
          <a:p>
            <a:endParaRPr lang="en-US" dirty="0"/>
          </a:p>
          <a:p>
            <a:r>
              <a:rPr lang="en-US" dirty="0"/>
              <a:t>Potential Policy Recommendations</a:t>
            </a:r>
          </a:p>
          <a:p>
            <a:pPr marL="971550" lvl="1" indent="-514350">
              <a:buFont typeface="+mj-lt"/>
              <a:buAutoNum type="arabicPeriod"/>
            </a:pPr>
            <a:r>
              <a:rPr lang="en-US" dirty="0"/>
              <a:t>Establish AI Coordination Task Force</a:t>
            </a:r>
          </a:p>
          <a:p>
            <a:pPr marL="971550" lvl="1" indent="-514350">
              <a:buFont typeface="+mj-lt"/>
              <a:buAutoNum type="arabicPeriod"/>
            </a:pPr>
            <a:r>
              <a:rPr lang="en-US" dirty="0"/>
              <a:t>Required AI Statement on the Syllabus</a:t>
            </a:r>
          </a:p>
          <a:p>
            <a:pPr marL="971550" lvl="1" indent="-514350">
              <a:buFont typeface="+mj-lt"/>
              <a:buAutoNum type="arabicPeriod"/>
            </a:pPr>
            <a:r>
              <a:rPr lang="en-US" dirty="0"/>
              <a:t>Reiterate that open AI tools shouldn’t be used with protected data</a:t>
            </a:r>
          </a:p>
          <a:p>
            <a:pPr marL="971550" lvl="1" indent="-514350">
              <a:buFont typeface="+mj-lt"/>
              <a:buAutoNum type="arabicPeriod"/>
            </a:pPr>
            <a:r>
              <a:rPr lang="en-US" dirty="0"/>
              <a:t>Recommend university-wide access to a secure frontier model</a:t>
            </a:r>
          </a:p>
        </p:txBody>
      </p:sp>
    </p:spTree>
    <p:extLst>
      <p:ext uri="{BB962C8B-B14F-4D97-AF65-F5344CB8AC3E}">
        <p14:creationId xmlns:p14="http://schemas.microsoft.com/office/powerpoint/2010/main" val="821396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E91EA-C0E2-7061-ACF4-8BA45B9C691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D44DD28-AD16-91DA-385E-BD33698FF15D}"/>
              </a:ext>
            </a:extLst>
          </p:cNvPr>
          <p:cNvSpPr>
            <a:spLocks noGrp="1"/>
          </p:cNvSpPr>
          <p:nvPr>
            <p:ph idx="1"/>
          </p:nvPr>
        </p:nvSpPr>
        <p:spPr/>
        <p:txBody>
          <a:bodyPr/>
          <a:lstStyle/>
          <a:p>
            <a:r>
              <a:rPr lang="en-US" dirty="0"/>
              <a:t>Shape Beliefs about the Value of Genuine Effort</a:t>
            </a:r>
          </a:p>
          <a:p>
            <a:r>
              <a:rPr lang="en-US" dirty="0"/>
              <a:t>Raise the cost of AI misuse</a:t>
            </a:r>
          </a:p>
          <a:p>
            <a:r>
              <a:rPr lang="en-US" dirty="0"/>
              <a:t>Curriculum and Assessment Design</a:t>
            </a:r>
          </a:p>
          <a:p>
            <a:r>
              <a:rPr lang="en-US" dirty="0"/>
              <a:t>Address Behavioral Biases</a:t>
            </a:r>
          </a:p>
          <a:p>
            <a:r>
              <a:rPr lang="en-US" dirty="0"/>
              <a:t>Consider Thresholds and Long-Term Goals</a:t>
            </a:r>
          </a:p>
          <a:p>
            <a:r>
              <a:rPr lang="en-US" dirty="0"/>
              <a:t>Acknowledge Student and Skill Heterogeneity</a:t>
            </a:r>
          </a:p>
          <a:p>
            <a:endParaRPr lang="en-US" dirty="0"/>
          </a:p>
        </p:txBody>
      </p:sp>
    </p:spTree>
    <p:extLst>
      <p:ext uri="{BB962C8B-B14F-4D97-AF65-F5344CB8AC3E}">
        <p14:creationId xmlns:p14="http://schemas.microsoft.com/office/powerpoint/2010/main" val="405189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A8320-918C-EFEC-A61B-CA0D1681DA0D}"/>
              </a:ext>
            </a:extLst>
          </p:cNvPr>
          <p:cNvSpPr>
            <a:spLocks noGrp="1"/>
          </p:cNvSpPr>
          <p:nvPr>
            <p:ph type="title"/>
          </p:nvPr>
        </p:nvSpPr>
        <p:spPr/>
        <p:txBody>
          <a:bodyPr/>
          <a:lstStyle/>
          <a:p>
            <a:r>
              <a:rPr lang="en-US" dirty="0"/>
              <a:t>AI &amp; The Next Transformation</a:t>
            </a:r>
          </a:p>
        </p:txBody>
      </p:sp>
      <p:sp>
        <p:nvSpPr>
          <p:cNvPr id="3" name="Content Placeholder 2">
            <a:extLst>
              <a:ext uri="{FF2B5EF4-FFF2-40B4-BE49-F238E27FC236}">
                <a16:creationId xmlns:a16="http://schemas.microsoft.com/office/drawing/2014/main" id="{5C2D6CD4-E727-568E-94D4-AF8ED4FB40EF}"/>
              </a:ext>
            </a:extLst>
          </p:cNvPr>
          <p:cNvSpPr>
            <a:spLocks noGrp="1"/>
          </p:cNvSpPr>
          <p:nvPr>
            <p:ph idx="1"/>
          </p:nvPr>
        </p:nvSpPr>
        <p:spPr/>
        <p:txBody>
          <a:bodyPr/>
          <a:lstStyle/>
          <a:p>
            <a:pPr>
              <a:buNone/>
            </a:pPr>
            <a:r>
              <a:rPr lang="en-US" b="1" dirty="0"/>
              <a:t>1910-2015: Hands &amp; Fields → Brains &amp; Services.</a:t>
            </a:r>
          </a:p>
          <a:p>
            <a:pPr>
              <a:buNone/>
            </a:pPr>
            <a:endParaRPr lang="en-US" dirty="0"/>
          </a:p>
          <a:p>
            <a:pPr marL="0" indent="0">
              <a:buNone/>
            </a:pPr>
            <a:r>
              <a:rPr lang="en-US" b="1" dirty="0"/>
              <a:t>2025-2050: Brains &amp; Services → ?</a:t>
            </a:r>
          </a:p>
          <a:p>
            <a:pPr>
              <a:buNone/>
            </a:pPr>
            <a:endParaRPr lang="en-US" dirty="0"/>
          </a:p>
          <a:p>
            <a:pPr>
              <a:buNone/>
            </a:pPr>
            <a:r>
              <a:rPr lang="en-US" b="1" dirty="0"/>
              <a:t>Questions:</a:t>
            </a:r>
            <a:endParaRPr lang="en-US" dirty="0"/>
          </a:p>
          <a:p>
            <a:r>
              <a:rPr lang="en-US" b="1" dirty="0"/>
              <a:t>How will work evolve in the age of AI? </a:t>
            </a:r>
          </a:p>
          <a:p>
            <a:r>
              <a:rPr lang="en-US" sz="2800" b="1" dirty="0"/>
              <a:t>How will Higher Education evolve and adapt?</a:t>
            </a:r>
          </a:p>
          <a:p>
            <a:endParaRPr lang="en-US" dirty="0"/>
          </a:p>
          <a:p>
            <a:endParaRPr lang="en-US" dirty="0"/>
          </a:p>
        </p:txBody>
      </p:sp>
    </p:spTree>
    <p:extLst>
      <p:ext uri="{BB962C8B-B14F-4D97-AF65-F5344CB8AC3E}">
        <p14:creationId xmlns:p14="http://schemas.microsoft.com/office/powerpoint/2010/main" val="1569500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2306D9-4123-4BC0-1D05-62FA912817EF}"/>
              </a:ext>
            </a:extLst>
          </p:cNvPr>
          <p:cNvSpPr>
            <a:spLocks noGrp="1"/>
          </p:cNvSpPr>
          <p:nvPr>
            <p:ph idx="1"/>
          </p:nvPr>
        </p:nvSpPr>
        <p:spPr>
          <a:xfrm>
            <a:off x="651587" y="395954"/>
            <a:ext cx="10980716" cy="1727689"/>
          </a:xfrm>
        </p:spPr>
        <p:txBody>
          <a:bodyPr vert="horz" lIns="91440" tIns="45720" rIns="91440" bIns="45720" rtlCol="0" anchor="t">
            <a:normAutofit/>
          </a:bodyPr>
          <a:lstStyle/>
          <a:p>
            <a:pPr marL="0" indent="0">
              <a:buNone/>
            </a:pPr>
            <a:r>
              <a:rPr lang="en-US" sz="4000" dirty="0"/>
              <a:t>Occupational Heterogeneity in Exposure to Generative AI </a:t>
            </a:r>
            <a:r>
              <a:rPr lang="en-US" sz="3200" dirty="0"/>
              <a:t>(Felten et al. 2023)</a:t>
            </a:r>
            <a:endParaRPr lang="en-US" dirty="0"/>
          </a:p>
          <a:p>
            <a:pPr lvl="1"/>
            <a:endParaRPr lang="en-US" dirty="0"/>
          </a:p>
        </p:txBody>
      </p:sp>
      <p:sp>
        <p:nvSpPr>
          <p:cNvPr id="8" name="TextBox 7">
            <a:extLst>
              <a:ext uri="{FF2B5EF4-FFF2-40B4-BE49-F238E27FC236}">
                <a16:creationId xmlns:a16="http://schemas.microsoft.com/office/drawing/2014/main" id="{7863E5C4-0887-F3D5-3BA2-79934136B024}"/>
              </a:ext>
            </a:extLst>
          </p:cNvPr>
          <p:cNvSpPr txBox="1"/>
          <p:nvPr/>
        </p:nvSpPr>
        <p:spPr>
          <a:xfrm>
            <a:off x="799677" y="2505960"/>
            <a:ext cx="9860938" cy="1844416"/>
          </a:xfrm>
          <a:prstGeom prst="rect">
            <a:avLst/>
          </a:prstGeom>
          <a:noFill/>
        </p:spPr>
        <p:txBody>
          <a:bodyPr wrap="square" lIns="91440" tIns="45720" rIns="91440" bIns="45720" rtlCol="0" anchor="t">
            <a:spAutoFit/>
          </a:bodyPr>
          <a:lstStyle/>
          <a:p>
            <a:pPr marR="0" algn="ctr">
              <a:lnSpc>
                <a:spcPct val="107000"/>
              </a:lnSpc>
              <a:spcBef>
                <a:spcPts val="0"/>
              </a:spcBef>
              <a:spcAft>
                <a:spcPts val="800"/>
              </a:spcAft>
            </a:pPr>
            <a:r>
              <a:rPr lang="en-US" sz="3600" kern="100" dirty="0">
                <a:effectLst/>
                <a:latin typeface="Aptos"/>
                <a:ea typeface="Calibri"/>
                <a:cs typeface="Times New Roman"/>
              </a:rPr>
              <a:t>Highly-educated, highly-paid, white-collar and creative occupations are most exposed to generative AI</a:t>
            </a:r>
            <a:r>
              <a:rPr lang="en-US" sz="3600" kern="100" dirty="0">
                <a:latin typeface="Aptos"/>
                <a:ea typeface="Calibri"/>
                <a:cs typeface="Times New Roman"/>
              </a:rPr>
              <a:t>...</a:t>
            </a:r>
            <a:endParaRPr lang="en-US" dirty="0"/>
          </a:p>
        </p:txBody>
      </p:sp>
      <p:sp>
        <p:nvSpPr>
          <p:cNvPr id="2" name="Slide Number Placeholder 1">
            <a:extLst>
              <a:ext uri="{FF2B5EF4-FFF2-40B4-BE49-F238E27FC236}">
                <a16:creationId xmlns:a16="http://schemas.microsoft.com/office/drawing/2014/main" id="{534BFC5D-2451-33BB-5995-3346C310B3FA}"/>
              </a:ext>
            </a:extLst>
          </p:cNvPr>
          <p:cNvSpPr>
            <a:spLocks noGrp="1"/>
          </p:cNvSpPr>
          <p:nvPr>
            <p:ph type="sldNum" sz="quarter" idx="12"/>
          </p:nvPr>
        </p:nvSpPr>
        <p:spPr/>
        <p:txBody>
          <a:bodyPr/>
          <a:lstStyle/>
          <a:p>
            <a:fld id="{25315E8D-7E46-4FB8-B882-6E6F396ECE2E}" type="slidenum">
              <a:rPr lang="en-US" smtClean="0"/>
              <a:t>4</a:t>
            </a:fld>
            <a:endParaRPr lang="en-US"/>
          </a:p>
        </p:txBody>
      </p:sp>
    </p:spTree>
    <p:extLst>
      <p:ext uri="{BB962C8B-B14F-4D97-AF65-F5344CB8AC3E}">
        <p14:creationId xmlns:p14="http://schemas.microsoft.com/office/powerpoint/2010/main" val="455641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op 10 Occupations by Language Modeling AIOE&#10;&#10;Rank SOC Code Occupation Title Language Modeling AIOE&#10;1 41-9041 Telemarketers 1.926&#10;2 25-1123 English Language and Literature Teachers, Postsecondary 1.857&#10;3 25-1124 Foreign Language and Literature Teachers, Postsecondary 1.814&#10;4 25-1125 History Teachers, Postsecondary 1.813&#10;5 25-1112 Law Teachers, Postsecondary 1.802&#10;6 25-1126 Philosophy and Religion Teachers, Postsecondary 1.800&#10;7 25-1067 Sociology Teachers, Postsecondary 1.770&#10;8 25-1065 Political Science Teachers, Postsecondary 1.770&#10;9 25-1111 Criminal Justice and Law Enforcement Teachers, Postsecondary 1.754&#10;10 19-3041 Sociologists 1.747&#10;Bottom 3 Occupations by Language Modeling AIOE&#10;&#10;Rank SOC Code Occupation Title Language Modeling AIOE&#10;772 27-2031 Dancers -1.793&#10;773 47-3011 Helpers--Brickmasons, Blockmasons, Stonemasons, and Tile and Marble Setters -1.822&#10;774 51-6021 Pressers, Textile, Garment, and Related Materials">
            <a:extLst>
              <a:ext uri="{FF2B5EF4-FFF2-40B4-BE49-F238E27FC236}">
                <a16:creationId xmlns:a16="http://schemas.microsoft.com/office/drawing/2014/main" id="{C02A6D73-627D-4B5A-1BA6-70A523AD5A0E}"/>
              </a:ext>
            </a:extLst>
          </p:cNvPr>
          <p:cNvPicPr>
            <a:picLocks noGrp="1" noChangeAspect="1"/>
          </p:cNvPicPr>
          <p:nvPr>
            <p:ph idx="1"/>
          </p:nvPr>
        </p:nvPicPr>
        <p:blipFill>
          <a:blip r:embed="rId3"/>
          <a:stretch>
            <a:fillRect/>
          </a:stretch>
        </p:blipFill>
        <p:spPr>
          <a:xfrm>
            <a:off x="1258447" y="851"/>
            <a:ext cx="9675104" cy="5072235"/>
          </a:xfrm>
        </p:spPr>
      </p:pic>
      <p:pic>
        <p:nvPicPr>
          <p:cNvPr id="6" name="Picture 5" descr="Top 10 Occupations by Language Modeling AIOE&#10;&#10;Rank SOC Code Occupation Title Language Modeling AIOE&#10;1 41-9041 Telemarketers 1.926&#10;2 25-1123 English Language and Literature Teachers, Postsecondary 1.857&#10;3 25-1124 Foreign Language and Literature Teachers, Postsecondary 1.814&#10;4 25-1125 History Teachers, Postsecondary 1.813&#10;5 25-1112 Law Teachers, Postsecondary 1.802&#10;6 25-1126 Philosophy and Religion Teachers, Postsecondary 1.800&#10;7 25-1067 Sociology Teachers, Postsecondary 1.770&#10;8 25-1065 Political Science Teachers, Postsecondary 1.770&#10;9 25-1111 Criminal Justice and Law Enforcement Teachers, Postsecondary 1.754&#10;10 19-3041 Sociologists 1.747&#10;Bottom 3 Occupations by Language Modeling AIOE&#10;&#10;Rank SOC Code Occupation Title Language Modeling AIOE&#10;772 27-2031 Dancers -1.793&#10;773 47-3011 Helpers--Brickmasons, Blockmasons, Stonemasons, and Tile and Marble Setters -1.822&#10;774 51-6021 Pressers, Textile, Garment, and Related Materials">
            <a:extLst>
              <a:ext uri="{FF2B5EF4-FFF2-40B4-BE49-F238E27FC236}">
                <a16:creationId xmlns:a16="http://schemas.microsoft.com/office/drawing/2014/main" id="{BFDDA75A-CDE4-61E2-9897-C00779AE400B}"/>
              </a:ext>
            </a:extLst>
          </p:cNvPr>
          <p:cNvPicPr>
            <a:picLocks noChangeAspect="1"/>
          </p:cNvPicPr>
          <p:nvPr/>
        </p:nvPicPr>
        <p:blipFill>
          <a:blip r:embed="rId4"/>
          <a:stretch>
            <a:fillRect/>
          </a:stretch>
        </p:blipFill>
        <p:spPr>
          <a:xfrm>
            <a:off x="1367573" y="5306399"/>
            <a:ext cx="9800224" cy="1551268"/>
          </a:xfrm>
          <a:prstGeom prst="rect">
            <a:avLst/>
          </a:prstGeom>
        </p:spPr>
      </p:pic>
      <p:sp>
        <p:nvSpPr>
          <p:cNvPr id="2" name="Slide Number Placeholder 1">
            <a:extLst>
              <a:ext uri="{FF2B5EF4-FFF2-40B4-BE49-F238E27FC236}">
                <a16:creationId xmlns:a16="http://schemas.microsoft.com/office/drawing/2014/main" id="{116C7844-099B-1618-F420-B12321A6A23B}"/>
              </a:ext>
            </a:extLst>
          </p:cNvPr>
          <p:cNvSpPr>
            <a:spLocks noGrp="1"/>
          </p:cNvSpPr>
          <p:nvPr>
            <p:ph type="sldNum" sz="quarter" idx="12"/>
          </p:nvPr>
        </p:nvSpPr>
        <p:spPr/>
        <p:txBody>
          <a:bodyPr/>
          <a:lstStyle/>
          <a:p>
            <a:fld id="{25315E8D-7E46-4FB8-B882-6E6F396ECE2E}" type="slidenum">
              <a:rPr lang="en-US" smtClean="0"/>
              <a:t>5</a:t>
            </a:fld>
            <a:endParaRPr lang="en-US"/>
          </a:p>
        </p:txBody>
      </p:sp>
    </p:spTree>
    <p:extLst>
      <p:ext uri="{BB962C8B-B14F-4D97-AF65-F5344CB8AC3E}">
        <p14:creationId xmlns:p14="http://schemas.microsoft.com/office/powerpoint/2010/main" val="313201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1E6E1-FACA-C819-BDE7-8E45B1172145}"/>
              </a:ext>
            </a:extLst>
          </p:cNvPr>
          <p:cNvSpPr>
            <a:spLocks noGrp="1"/>
          </p:cNvSpPr>
          <p:nvPr>
            <p:ph type="title"/>
          </p:nvPr>
        </p:nvSpPr>
        <p:spPr/>
        <p:txBody>
          <a:bodyPr/>
          <a:lstStyle/>
          <a:p>
            <a:r>
              <a:rPr lang="en-US" dirty="0"/>
              <a:t>Rapid Evolution of Generative AI Models</a:t>
            </a:r>
          </a:p>
        </p:txBody>
      </p:sp>
      <p:sp>
        <p:nvSpPr>
          <p:cNvPr id="3" name="Content Placeholder 2">
            <a:extLst>
              <a:ext uri="{FF2B5EF4-FFF2-40B4-BE49-F238E27FC236}">
                <a16:creationId xmlns:a16="http://schemas.microsoft.com/office/drawing/2014/main" id="{E2518063-E1F6-1ED0-E250-0347D57CC94A}"/>
              </a:ext>
            </a:extLst>
          </p:cNvPr>
          <p:cNvSpPr>
            <a:spLocks noGrp="1"/>
          </p:cNvSpPr>
          <p:nvPr>
            <p:ph idx="1"/>
          </p:nvPr>
        </p:nvSpPr>
        <p:spPr/>
        <p:txBody>
          <a:bodyPr>
            <a:normAutofit fontScale="92500" lnSpcReduction="20000"/>
          </a:bodyPr>
          <a:lstStyle/>
          <a:p>
            <a:r>
              <a:rPr lang="en-US" dirty="0"/>
              <a:t>November 2022</a:t>
            </a:r>
          </a:p>
          <a:p>
            <a:pPr lvl="1"/>
            <a:r>
              <a:rPr lang="en-US" dirty="0"/>
              <a:t>ChatGPT 3.5</a:t>
            </a:r>
          </a:p>
          <a:p>
            <a:pPr lvl="1"/>
            <a:r>
              <a:rPr lang="en-US" dirty="0"/>
              <a:t>Context Window ~ 6000 words</a:t>
            </a:r>
          </a:p>
          <a:p>
            <a:pPr lvl="1"/>
            <a:r>
              <a:rPr lang="en-US" dirty="0"/>
              <a:t>Output Length ~ 3000 words</a:t>
            </a:r>
          </a:p>
          <a:p>
            <a:pPr lvl="1"/>
            <a:r>
              <a:rPr lang="en-US" dirty="0"/>
              <a:t>Text Only</a:t>
            </a:r>
          </a:p>
          <a:p>
            <a:pPr lvl="1"/>
            <a:r>
              <a:rPr lang="en-US" dirty="0"/>
              <a:t>Early Undergraduate</a:t>
            </a:r>
          </a:p>
          <a:p>
            <a:pPr lvl="1"/>
            <a:endParaRPr lang="en-US" dirty="0"/>
          </a:p>
          <a:p>
            <a:r>
              <a:rPr lang="en-US" dirty="0"/>
              <a:t>March 2025</a:t>
            </a:r>
          </a:p>
          <a:p>
            <a:pPr lvl="1"/>
            <a:r>
              <a:rPr lang="en-US" dirty="0"/>
              <a:t>Gemini 2.5 Pro</a:t>
            </a:r>
          </a:p>
          <a:p>
            <a:pPr lvl="1"/>
            <a:r>
              <a:rPr lang="en-US" dirty="0"/>
              <a:t>Context Window ~750k words</a:t>
            </a:r>
          </a:p>
          <a:p>
            <a:pPr lvl="1"/>
            <a:r>
              <a:rPr lang="en-US" dirty="0"/>
              <a:t>Output ~ 50k words</a:t>
            </a:r>
          </a:p>
          <a:p>
            <a:pPr lvl="1"/>
            <a:r>
              <a:rPr lang="en-US" dirty="0"/>
              <a:t>Text, Audio, Image Generation, Search, Code Execution</a:t>
            </a:r>
          </a:p>
          <a:p>
            <a:pPr lvl="1"/>
            <a:r>
              <a:rPr lang="en-US" dirty="0"/>
              <a:t>Ph.D. Level</a:t>
            </a:r>
          </a:p>
          <a:p>
            <a:endParaRPr lang="en-US" dirty="0"/>
          </a:p>
        </p:txBody>
      </p:sp>
    </p:spTree>
    <p:extLst>
      <p:ext uri="{BB962C8B-B14F-4D97-AF65-F5344CB8AC3E}">
        <p14:creationId xmlns:p14="http://schemas.microsoft.com/office/powerpoint/2010/main" val="1497959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F0818-B745-ED7E-E6ED-C7F272CD691B}"/>
              </a:ext>
            </a:extLst>
          </p:cNvPr>
          <p:cNvSpPr>
            <a:spLocks noGrp="1"/>
          </p:cNvSpPr>
          <p:nvPr>
            <p:ph type="title"/>
          </p:nvPr>
        </p:nvSpPr>
        <p:spPr/>
        <p:txBody>
          <a:bodyPr/>
          <a:lstStyle/>
          <a:p>
            <a:r>
              <a:rPr lang="en-US"/>
              <a:t>Papers I've "directed" since March 25, 2025 (release of Gemini 2.5 Pro)</a:t>
            </a:r>
          </a:p>
        </p:txBody>
      </p:sp>
      <p:sp>
        <p:nvSpPr>
          <p:cNvPr id="3" name="Content Placeholder 2">
            <a:extLst>
              <a:ext uri="{FF2B5EF4-FFF2-40B4-BE49-F238E27FC236}">
                <a16:creationId xmlns:a16="http://schemas.microsoft.com/office/drawing/2014/main" id="{5AE53419-6C1F-4293-A7BD-87F359B0A94E}"/>
              </a:ext>
            </a:extLst>
          </p:cNvPr>
          <p:cNvSpPr>
            <a:spLocks noGrp="1"/>
          </p:cNvSpPr>
          <p:nvPr>
            <p:ph idx="1"/>
          </p:nvPr>
        </p:nvSpPr>
        <p:spPr/>
        <p:txBody>
          <a:bodyPr vert="horz" lIns="91440" tIns="45720" rIns="91440" bIns="45720" rtlCol="0" anchor="t">
            <a:normAutofit fontScale="92500" lnSpcReduction="10000"/>
          </a:bodyPr>
          <a:lstStyle/>
          <a:p>
            <a:r>
              <a:rPr lang="en-US" dirty="0">
                <a:hlinkClick r:id="rId2"/>
              </a:rPr>
              <a:t>Optimal Genuine Effort vs. AI Misuse: A Model of Skill Development with Heterogeneous Tasks and Uncertain Futures</a:t>
            </a:r>
            <a:endParaRPr lang="en-US" dirty="0"/>
          </a:p>
          <a:p>
            <a:r>
              <a:rPr lang="en-US" dirty="0">
                <a:ea typeface="+mn-lt"/>
                <a:cs typeface="+mn-lt"/>
              </a:rPr>
              <a:t>Academic Integrity in the Age of AI: A General Equilibrium Model of Student Choice and Institutional Strategy</a:t>
            </a:r>
          </a:p>
          <a:p>
            <a:r>
              <a:rPr lang="en-US" dirty="0">
                <a:ea typeface="+mn-lt"/>
                <a:cs typeface="+mn-lt"/>
              </a:rPr>
              <a:t>Asset Pricing and Risk Management under the Skew-t Distribution Assumption: Theory, Empirical Tests, and Applications</a:t>
            </a:r>
          </a:p>
          <a:p>
            <a:r>
              <a:rPr lang="en-US" sz="2600" dirty="0" err="1">
                <a:ea typeface="+mn-lt"/>
                <a:cs typeface="+mn-lt"/>
              </a:rPr>
              <a:t>DiD</a:t>
            </a:r>
            <a:r>
              <a:rPr lang="en-US" sz="2600" dirty="0">
                <a:ea typeface="+mn-lt"/>
                <a:cs typeface="+mn-lt"/>
              </a:rPr>
              <a:t>-Net: Estimating Conditional Average Treatment Effects in Staggered Difference-in-Differences using Two-Headed Neural Networks (almost done)</a:t>
            </a:r>
            <a:endParaRPr lang="en-US" dirty="0">
              <a:ea typeface="+mn-lt"/>
              <a:cs typeface="+mn-lt"/>
            </a:endParaRPr>
          </a:p>
          <a:p>
            <a:r>
              <a:rPr lang="en-US" dirty="0">
                <a:ea typeface="+mn-lt"/>
                <a:cs typeface="+mn-lt"/>
              </a:rPr>
              <a:t>Monetary Policy Lock-In: Housing Supply Frictions and Inflation Persistence in a Heterogeneous Agent New Keynesian Model (still need to do some simulations)</a:t>
            </a:r>
            <a:endParaRPr lang="en-US" dirty="0"/>
          </a:p>
        </p:txBody>
      </p:sp>
      <p:sp>
        <p:nvSpPr>
          <p:cNvPr id="4" name="Slide Number Placeholder 3">
            <a:extLst>
              <a:ext uri="{FF2B5EF4-FFF2-40B4-BE49-F238E27FC236}">
                <a16:creationId xmlns:a16="http://schemas.microsoft.com/office/drawing/2014/main" id="{A87AFBEB-8F4B-8730-C430-E52800A54746}"/>
              </a:ext>
            </a:extLst>
          </p:cNvPr>
          <p:cNvSpPr>
            <a:spLocks noGrp="1"/>
          </p:cNvSpPr>
          <p:nvPr>
            <p:ph type="sldNum" sz="quarter" idx="12"/>
          </p:nvPr>
        </p:nvSpPr>
        <p:spPr/>
        <p:txBody>
          <a:bodyPr/>
          <a:lstStyle/>
          <a:p>
            <a:fld id="{25315E8D-7E46-4FB8-B882-6E6F396ECE2E}" type="slidenum">
              <a:rPr lang="en-US" smtClean="0"/>
              <a:t>7</a:t>
            </a:fld>
            <a:endParaRPr lang="en-US"/>
          </a:p>
        </p:txBody>
      </p:sp>
    </p:spTree>
    <p:extLst>
      <p:ext uri="{BB962C8B-B14F-4D97-AF65-F5344CB8AC3E}">
        <p14:creationId xmlns:p14="http://schemas.microsoft.com/office/powerpoint/2010/main" val="783115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32DC5-F964-1756-1960-03532F74B8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A21304-B0B2-C576-8FDB-C350E1D331C0}"/>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17A8B332-D6AC-F702-39C1-39ABB885765B}"/>
              </a:ext>
            </a:extLst>
          </p:cNvPr>
          <p:cNvPicPr>
            <a:picLocks noChangeAspect="1"/>
          </p:cNvPicPr>
          <p:nvPr/>
        </p:nvPicPr>
        <p:blipFill>
          <a:blip r:embed="rId2"/>
          <a:stretch>
            <a:fillRect/>
          </a:stretch>
        </p:blipFill>
        <p:spPr>
          <a:xfrm>
            <a:off x="2757275" y="297694"/>
            <a:ext cx="6362973" cy="6262612"/>
          </a:xfrm>
          <a:prstGeom prst="rect">
            <a:avLst/>
          </a:prstGeom>
        </p:spPr>
      </p:pic>
    </p:spTree>
    <p:extLst>
      <p:ext uri="{BB962C8B-B14F-4D97-AF65-F5344CB8AC3E}">
        <p14:creationId xmlns:p14="http://schemas.microsoft.com/office/powerpoint/2010/main" val="159522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A76B8-FAB7-4042-2B7C-5E94A981703E}"/>
              </a:ext>
            </a:extLst>
          </p:cNvPr>
          <p:cNvSpPr>
            <a:spLocks noGrp="1"/>
          </p:cNvSpPr>
          <p:nvPr>
            <p:ph type="title"/>
          </p:nvPr>
        </p:nvSpPr>
        <p:spPr/>
        <p:txBody>
          <a:bodyPr/>
          <a:lstStyle/>
          <a:p>
            <a:r>
              <a:rPr lang="en-US"/>
              <a:t>Textbook Chapter</a:t>
            </a:r>
          </a:p>
        </p:txBody>
      </p:sp>
      <p:sp>
        <p:nvSpPr>
          <p:cNvPr id="3" name="Content Placeholder 2">
            <a:extLst>
              <a:ext uri="{FF2B5EF4-FFF2-40B4-BE49-F238E27FC236}">
                <a16:creationId xmlns:a16="http://schemas.microsoft.com/office/drawing/2014/main" id="{46EE4E71-2333-B38D-C1C1-6EA8EC14ACDE}"/>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Don't Panic! An Introduction to Personal Financial Planning</a:t>
            </a:r>
          </a:p>
          <a:p>
            <a:endParaRPr lang="en-US" dirty="0"/>
          </a:p>
          <a:p>
            <a:r>
              <a:rPr lang="en-US" dirty="0">
                <a:hlinkClick r:id="rId3"/>
              </a:rPr>
              <a:t>Slides</a:t>
            </a:r>
          </a:p>
          <a:p>
            <a:endParaRPr lang="en-US" dirty="0"/>
          </a:p>
          <a:p>
            <a:r>
              <a:rPr lang="en-US" dirty="0"/>
              <a:t>120 Question Blackboard Test Bank</a:t>
            </a:r>
          </a:p>
          <a:p>
            <a:endParaRPr lang="en-US" dirty="0"/>
          </a:p>
        </p:txBody>
      </p:sp>
      <p:sp>
        <p:nvSpPr>
          <p:cNvPr id="4" name="Slide Number Placeholder 3">
            <a:extLst>
              <a:ext uri="{FF2B5EF4-FFF2-40B4-BE49-F238E27FC236}">
                <a16:creationId xmlns:a16="http://schemas.microsoft.com/office/drawing/2014/main" id="{34EA2338-0B8B-1B2A-A6A5-D3E06FDCD14D}"/>
              </a:ext>
            </a:extLst>
          </p:cNvPr>
          <p:cNvSpPr>
            <a:spLocks noGrp="1"/>
          </p:cNvSpPr>
          <p:nvPr>
            <p:ph type="sldNum" sz="quarter" idx="12"/>
          </p:nvPr>
        </p:nvSpPr>
        <p:spPr/>
        <p:txBody>
          <a:bodyPr/>
          <a:lstStyle/>
          <a:p>
            <a:fld id="{25315E8D-7E46-4FB8-B882-6E6F396ECE2E}" type="slidenum">
              <a:rPr lang="en-US" smtClean="0"/>
              <a:t>9</a:t>
            </a:fld>
            <a:endParaRPr lang="en-US"/>
          </a:p>
        </p:txBody>
      </p:sp>
      <p:pic>
        <p:nvPicPr>
          <p:cNvPr id="6" name="Picture 5">
            <a:extLst>
              <a:ext uri="{FF2B5EF4-FFF2-40B4-BE49-F238E27FC236}">
                <a16:creationId xmlns:a16="http://schemas.microsoft.com/office/drawing/2014/main" id="{56F0035C-8776-25F1-5FAB-31F4B8C9905D}"/>
              </a:ext>
            </a:extLst>
          </p:cNvPr>
          <p:cNvPicPr>
            <a:picLocks noChangeAspect="1"/>
          </p:cNvPicPr>
          <p:nvPr/>
        </p:nvPicPr>
        <p:blipFill>
          <a:blip r:embed="rId4"/>
          <a:stretch>
            <a:fillRect/>
          </a:stretch>
        </p:blipFill>
        <p:spPr>
          <a:xfrm>
            <a:off x="8378496" y="3290485"/>
            <a:ext cx="2943636" cy="2886478"/>
          </a:xfrm>
          <a:prstGeom prst="rect">
            <a:avLst/>
          </a:prstGeom>
        </p:spPr>
      </p:pic>
    </p:spTree>
    <p:extLst>
      <p:ext uri="{BB962C8B-B14F-4D97-AF65-F5344CB8AC3E}">
        <p14:creationId xmlns:p14="http://schemas.microsoft.com/office/powerpoint/2010/main" val="583335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486</TotalTime>
  <Words>875</Words>
  <Application>Microsoft Office PowerPoint</Application>
  <PresentationFormat>Widescreen</PresentationFormat>
  <Paragraphs>129</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Aptos</vt:lpstr>
      <vt:lpstr>Aptos Display</vt:lpstr>
      <vt:lpstr>Arial</vt:lpstr>
      <vt:lpstr>Office Theme</vt:lpstr>
      <vt:lpstr>Senate AI Ad Hoc Committee</vt:lpstr>
      <vt:lpstr>Revolution in American Work: 1910 vs. 2015</vt:lpstr>
      <vt:lpstr>AI &amp; The Next Transformation</vt:lpstr>
      <vt:lpstr>PowerPoint Presentation</vt:lpstr>
      <vt:lpstr>PowerPoint Presentation</vt:lpstr>
      <vt:lpstr>Rapid Evolution of Generative AI Models</vt:lpstr>
      <vt:lpstr>Papers I've "directed" since March 25, 2025 (release of Gemini 2.5 Pro)</vt:lpstr>
      <vt:lpstr>PowerPoint Presentation</vt:lpstr>
      <vt:lpstr>Textbook Chapter</vt:lpstr>
      <vt:lpstr>Student Use of AI</vt:lpstr>
      <vt:lpstr>PowerPoint Presentation</vt:lpstr>
      <vt:lpstr>AI's Transformative Impact on Production by Skill Level</vt:lpstr>
      <vt:lpstr>AI's Uneven Abilities</vt:lpstr>
      <vt:lpstr>Exposure does not mean elimination</vt:lpstr>
      <vt:lpstr>What do we do?</vt:lpstr>
      <vt:lpstr>Leadership, Coordination, Tracking, and Continual Evaluation </vt:lpstr>
      <vt:lpstr>Comprehensive AI Literacy at All Levels </vt:lpstr>
      <vt:lpstr>Curricular and Assessment Reforms at the Program and Course Levels </vt:lpstr>
      <vt:lpstr>Discussions about Resources and Responsibilities </vt:lpstr>
      <vt:lpstr>Comprehensive Plan Exists, but not ready for circulation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Joseph Palardy</dc:creator>
  <cp:lastModifiedBy>Joseph Palardy</cp:lastModifiedBy>
  <cp:revision>13</cp:revision>
  <dcterms:created xsi:type="dcterms:W3CDTF">2025-04-22T15:44:58Z</dcterms:created>
  <dcterms:modified xsi:type="dcterms:W3CDTF">2025-04-23T18:53:14Z</dcterms:modified>
</cp:coreProperties>
</file>