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57" r:id="rId3"/>
    <p:sldId id="258" r:id="rId4"/>
    <p:sldId id="262" r:id="rId5"/>
    <p:sldId id="411" r:id="rId6"/>
    <p:sldId id="263" r:id="rId7"/>
    <p:sldId id="410" r:id="rId8"/>
    <p:sldId id="400" r:id="rId9"/>
    <p:sldId id="404" r:id="rId10"/>
    <p:sldId id="405" r:id="rId11"/>
    <p:sldId id="265" r:id="rId12"/>
    <p:sldId id="264" r:id="rId13"/>
    <p:sldId id="390" r:id="rId14"/>
    <p:sldId id="391" r:id="rId15"/>
    <p:sldId id="408" r:id="rId16"/>
    <p:sldId id="259" r:id="rId17"/>
    <p:sldId id="392" r:id="rId18"/>
    <p:sldId id="401" r:id="rId19"/>
    <p:sldId id="402" r:id="rId20"/>
    <p:sldId id="395" r:id="rId21"/>
    <p:sldId id="409" r:id="rId22"/>
    <p:sldId id="396" r:id="rId23"/>
    <p:sldId id="397" r:id="rId24"/>
    <p:sldId id="407" r:id="rId25"/>
    <p:sldId id="406" r:id="rId26"/>
    <p:sldId id="403" r:id="rId27"/>
    <p:sldId id="3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08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73801"/>
  </p:normalViewPr>
  <p:slideViewPr>
    <p:cSldViewPr snapToGrid="0">
      <p:cViewPr varScale="1">
        <p:scale>
          <a:sx n="112" d="100"/>
          <a:sy n="112" d="100"/>
        </p:scale>
        <p:origin x="1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88121-EF84-EF4E-8603-88A2E8BD2794}" type="doc">
      <dgm:prSet loTypeId="urn:microsoft.com/office/officeart/2005/8/layout/pyramid3" loCatId="" qsTypeId="urn:microsoft.com/office/officeart/2005/8/quickstyle/simple1" qsCatId="simple" csTypeId="urn:microsoft.com/office/officeart/2005/8/colors/accent6_5" csCatId="accent6" phldr="1"/>
      <dgm:spPr/>
    </dgm:pt>
    <dgm:pt modelId="{41BB0B7C-E8E5-424D-BE37-0C891D04220D}">
      <dgm:prSet/>
      <dgm:spPr/>
      <dgm:t>
        <a:bodyPr/>
        <a:lstStyle/>
        <a:p>
          <a:r>
            <a:rPr lang="en-US" dirty="0"/>
            <a:t>Department recommendation</a:t>
          </a:r>
        </a:p>
        <a:p>
          <a:endParaRPr lang="en-US" dirty="0"/>
        </a:p>
      </dgm:t>
    </dgm:pt>
    <dgm:pt modelId="{3C6D4B86-5A14-E248-989E-DDB108FCF78A}" type="parTrans" cxnId="{7E6686BA-7D36-0344-9A06-01D145F5D60D}">
      <dgm:prSet/>
      <dgm:spPr/>
      <dgm:t>
        <a:bodyPr/>
        <a:lstStyle/>
        <a:p>
          <a:endParaRPr lang="en-US"/>
        </a:p>
      </dgm:t>
    </dgm:pt>
    <dgm:pt modelId="{97F2F3E2-23F6-1A43-B0A5-11C25134515B}" type="sibTrans" cxnId="{7E6686BA-7D36-0344-9A06-01D145F5D60D}">
      <dgm:prSet/>
      <dgm:spPr/>
      <dgm:t>
        <a:bodyPr/>
        <a:lstStyle/>
        <a:p>
          <a:endParaRPr lang="en-US"/>
        </a:p>
      </dgm:t>
    </dgm:pt>
    <dgm:pt modelId="{6D1269F1-4657-204C-AC44-B9C1BBB8F57D}">
      <dgm:prSet/>
      <dgm:spPr/>
      <dgm:t>
        <a:bodyPr/>
        <a:lstStyle/>
        <a:p>
          <a:r>
            <a:rPr lang="en-US" dirty="0"/>
            <a:t>College recommendation</a:t>
          </a:r>
        </a:p>
        <a:p>
          <a:endParaRPr lang="en-US" dirty="0"/>
        </a:p>
      </dgm:t>
    </dgm:pt>
    <dgm:pt modelId="{59004444-3758-E145-AD73-AC8913B96C4B}" type="parTrans" cxnId="{BF69A96B-53AB-B042-866A-F104BDF3E9E1}">
      <dgm:prSet/>
      <dgm:spPr/>
      <dgm:t>
        <a:bodyPr/>
        <a:lstStyle/>
        <a:p>
          <a:endParaRPr lang="en-US"/>
        </a:p>
      </dgm:t>
    </dgm:pt>
    <dgm:pt modelId="{9469F021-7BAA-5F4F-9EE2-EE0CA28E3CFA}" type="sibTrans" cxnId="{BF69A96B-53AB-B042-866A-F104BDF3E9E1}">
      <dgm:prSet/>
      <dgm:spPr/>
      <dgm:t>
        <a:bodyPr/>
        <a:lstStyle/>
        <a:p>
          <a:endParaRPr lang="en-US"/>
        </a:p>
      </dgm:t>
    </dgm:pt>
    <dgm:pt modelId="{847423AF-EECE-F748-BC84-62AD320CA640}">
      <dgm:prSet/>
      <dgm:spPr/>
      <dgm:t>
        <a:bodyPr/>
        <a:lstStyle/>
        <a:p>
          <a:r>
            <a:rPr lang="en-US" dirty="0"/>
            <a:t>Academic Senate recommendation</a:t>
          </a:r>
        </a:p>
      </dgm:t>
    </dgm:pt>
    <dgm:pt modelId="{7E162DAA-5A1A-3C48-B0B7-2C79B095D2DC}" type="parTrans" cxnId="{DB61FB30-5063-A641-A865-E585C68A9540}">
      <dgm:prSet/>
      <dgm:spPr/>
      <dgm:t>
        <a:bodyPr/>
        <a:lstStyle/>
        <a:p>
          <a:endParaRPr lang="en-US"/>
        </a:p>
      </dgm:t>
    </dgm:pt>
    <dgm:pt modelId="{780D8D38-3FB0-2849-BFF6-366B1351BFF0}" type="sibTrans" cxnId="{DB61FB30-5063-A641-A865-E585C68A9540}">
      <dgm:prSet/>
      <dgm:spPr/>
      <dgm:t>
        <a:bodyPr/>
        <a:lstStyle/>
        <a:p>
          <a:endParaRPr lang="en-US"/>
        </a:p>
      </dgm:t>
    </dgm:pt>
    <dgm:pt modelId="{B9062470-447C-4544-BAF3-62BE602B04E8}">
      <dgm:prSet/>
      <dgm:spPr/>
      <dgm:t>
        <a:bodyPr/>
        <a:lstStyle/>
        <a:p>
          <a:r>
            <a:rPr lang="en-US" dirty="0"/>
            <a:t>BOT Approval</a:t>
          </a:r>
        </a:p>
        <a:p>
          <a:endParaRPr lang="en-US" dirty="0"/>
        </a:p>
      </dgm:t>
    </dgm:pt>
    <dgm:pt modelId="{E93D1C82-C1C3-4846-B9D2-964B32499AD2}" type="parTrans" cxnId="{ABBAEADD-06F3-6847-8942-B9EE947761A8}">
      <dgm:prSet/>
      <dgm:spPr/>
      <dgm:t>
        <a:bodyPr/>
        <a:lstStyle/>
        <a:p>
          <a:endParaRPr lang="en-US"/>
        </a:p>
      </dgm:t>
    </dgm:pt>
    <dgm:pt modelId="{CD25B7BF-B1CA-D34E-A285-182EB70E2A56}" type="sibTrans" cxnId="{ABBAEADD-06F3-6847-8942-B9EE947761A8}">
      <dgm:prSet/>
      <dgm:spPr/>
      <dgm:t>
        <a:bodyPr/>
        <a:lstStyle/>
        <a:p>
          <a:endParaRPr lang="en-US"/>
        </a:p>
      </dgm:t>
    </dgm:pt>
    <dgm:pt modelId="{7A7EA333-FE04-BF4B-811E-EE2AF15C5160}">
      <dgm:prSet/>
      <dgm:spPr/>
      <dgm:t>
        <a:bodyPr/>
        <a:lstStyle/>
        <a:p>
          <a:r>
            <a:rPr lang="en-US" dirty="0"/>
            <a:t>OAA endorsement</a:t>
          </a:r>
        </a:p>
      </dgm:t>
    </dgm:pt>
    <dgm:pt modelId="{07E258CA-E82E-C246-B2BB-693D84B18B8E}" type="parTrans" cxnId="{70C99950-FB9D-6044-89B3-E328770FA071}">
      <dgm:prSet/>
      <dgm:spPr/>
      <dgm:t>
        <a:bodyPr/>
        <a:lstStyle/>
        <a:p>
          <a:endParaRPr lang="en-US"/>
        </a:p>
      </dgm:t>
    </dgm:pt>
    <dgm:pt modelId="{5C480A17-1D88-FF49-A8E9-DA79F17C5578}" type="sibTrans" cxnId="{70C99950-FB9D-6044-89B3-E328770FA071}">
      <dgm:prSet/>
      <dgm:spPr/>
      <dgm:t>
        <a:bodyPr/>
        <a:lstStyle/>
        <a:p>
          <a:endParaRPr lang="en-US"/>
        </a:p>
      </dgm:t>
    </dgm:pt>
    <dgm:pt modelId="{D4FD8020-B1E0-0D44-9B14-30D2B640A201}">
      <dgm:prSet phldrT="[Text]"/>
      <dgm:spPr/>
      <dgm:t>
        <a:bodyPr/>
        <a:lstStyle/>
        <a:p>
          <a:r>
            <a:rPr lang="en-US" dirty="0"/>
            <a:t>Faculty or OAA proposes course change, add, deletions</a:t>
          </a:r>
        </a:p>
      </dgm:t>
    </dgm:pt>
    <dgm:pt modelId="{F149A125-9CED-3548-8485-61BF99D0D8A3}" type="sibTrans" cxnId="{F8C05C7F-A5D6-ED45-B898-B464D0FFBF2E}">
      <dgm:prSet/>
      <dgm:spPr/>
      <dgm:t>
        <a:bodyPr/>
        <a:lstStyle/>
        <a:p>
          <a:endParaRPr lang="en-US"/>
        </a:p>
      </dgm:t>
    </dgm:pt>
    <dgm:pt modelId="{CBB2EE60-0F97-BD40-A47A-4CFBD692DBDD}" type="parTrans" cxnId="{F8C05C7F-A5D6-ED45-B898-B464D0FFBF2E}">
      <dgm:prSet/>
      <dgm:spPr/>
      <dgm:t>
        <a:bodyPr/>
        <a:lstStyle/>
        <a:p>
          <a:endParaRPr lang="en-US"/>
        </a:p>
      </dgm:t>
    </dgm:pt>
    <dgm:pt modelId="{AA7680D3-EFBC-3340-8C33-E4656154A58A}" type="pres">
      <dgm:prSet presAssocID="{D5F88121-EF84-EF4E-8603-88A2E8BD2794}" presName="Name0" presStyleCnt="0">
        <dgm:presLayoutVars>
          <dgm:dir/>
          <dgm:animLvl val="lvl"/>
          <dgm:resizeHandles val="exact"/>
        </dgm:presLayoutVars>
      </dgm:prSet>
      <dgm:spPr/>
    </dgm:pt>
    <dgm:pt modelId="{87026AA4-80C0-3040-BF02-990830CA514C}" type="pres">
      <dgm:prSet presAssocID="{D4FD8020-B1E0-0D44-9B14-30D2B640A201}" presName="Name8" presStyleCnt="0"/>
      <dgm:spPr/>
    </dgm:pt>
    <dgm:pt modelId="{857FC66E-322E-3E4D-BC0F-6205FE4D334D}" type="pres">
      <dgm:prSet presAssocID="{D4FD8020-B1E0-0D44-9B14-30D2B640A201}" presName="level" presStyleLbl="node1" presStyleIdx="0" presStyleCnt="6">
        <dgm:presLayoutVars>
          <dgm:chMax val="1"/>
          <dgm:bulletEnabled val="1"/>
        </dgm:presLayoutVars>
      </dgm:prSet>
      <dgm:spPr/>
    </dgm:pt>
    <dgm:pt modelId="{ADC9AA85-88E7-E747-B83C-6BFC77E4D1F5}" type="pres">
      <dgm:prSet presAssocID="{D4FD8020-B1E0-0D44-9B14-30D2B640A201}" presName="levelTx" presStyleLbl="revTx" presStyleIdx="0" presStyleCnt="0">
        <dgm:presLayoutVars>
          <dgm:chMax val="1"/>
          <dgm:bulletEnabled val="1"/>
        </dgm:presLayoutVars>
      </dgm:prSet>
      <dgm:spPr/>
    </dgm:pt>
    <dgm:pt modelId="{D42ADDB0-57AB-3C49-909A-801B20185416}" type="pres">
      <dgm:prSet presAssocID="{41BB0B7C-E8E5-424D-BE37-0C891D04220D}" presName="Name8" presStyleCnt="0"/>
      <dgm:spPr/>
    </dgm:pt>
    <dgm:pt modelId="{5182A215-0967-3B45-85FA-6B4662E8BA9E}" type="pres">
      <dgm:prSet presAssocID="{41BB0B7C-E8E5-424D-BE37-0C891D04220D}" presName="level" presStyleLbl="node1" presStyleIdx="1" presStyleCnt="6">
        <dgm:presLayoutVars>
          <dgm:chMax val="1"/>
          <dgm:bulletEnabled val="1"/>
        </dgm:presLayoutVars>
      </dgm:prSet>
      <dgm:spPr/>
    </dgm:pt>
    <dgm:pt modelId="{70B0A1A0-F7AA-3A43-AD55-F1FD23685D0B}" type="pres">
      <dgm:prSet presAssocID="{41BB0B7C-E8E5-424D-BE37-0C891D04220D}" presName="levelTx" presStyleLbl="revTx" presStyleIdx="0" presStyleCnt="0">
        <dgm:presLayoutVars>
          <dgm:chMax val="1"/>
          <dgm:bulletEnabled val="1"/>
        </dgm:presLayoutVars>
      </dgm:prSet>
      <dgm:spPr/>
    </dgm:pt>
    <dgm:pt modelId="{D5EBECAC-0D09-2642-B0FE-AD416F70B629}" type="pres">
      <dgm:prSet presAssocID="{6D1269F1-4657-204C-AC44-B9C1BBB8F57D}" presName="Name8" presStyleCnt="0"/>
      <dgm:spPr/>
    </dgm:pt>
    <dgm:pt modelId="{ADA24320-8E69-1540-B110-980F97B04B59}" type="pres">
      <dgm:prSet presAssocID="{6D1269F1-4657-204C-AC44-B9C1BBB8F57D}" presName="level" presStyleLbl="node1" presStyleIdx="2" presStyleCnt="6">
        <dgm:presLayoutVars>
          <dgm:chMax val="1"/>
          <dgm:bulletEnabled val="1"/>
        </dgm:presLayoutVars>
      </dgm:prSet>
      <dgm:spPr/>
    </dgm:pt>
    <dgm:pt modelId="{C6B6C15D-682D-3C44-B43F-5746F9D350AA}" type="pres">
      <dgm:prSet presAssocID="{6D1269F1-4657-204C-AC44-B9C1BBB8F57D}" presName="levelTx" presStyleLbl="revTx" presStyleIdx="0" presStyleCnt="0">
        <dgm:presLayoutVars>
          <dgm:chMax val="1"/>
          <dgm:bulletEnabled val="1"/>
        </dgm:presLayoutVars>
      </dgm:prSet>
      <dgm:spPr/>
    </dgm:pt>
    <dgm:pt modelId="{243A499D-A60E-784C-BEF4-66E5BAC7EA86}" type="pres">
      <dgm:prSet presAssocID="{847423AF-EECE-F748-BC84-62AD320CA640}" presName="Name8" presStyleCnt="0"/>
      <dgm:spPr/>
    </dgm:pt>
    <dgm:pt modelId="{5B204878-8B8D-1643-9640-2351EFA0D305}" type="pres">
      <dgm:prSet presAssocID="{847423AF-EECE-F748-BC84-62AD320CA640}" presName="level" presStyleLbl="node1" presStyleIdx="3" presStyleCnt="6">
        <dgm:presLayoutVars>
          <dgm:chMax val="1"/>
          <dgm:bulletEnabled val="1"/>
        </dgm:presLayoutVars>
      </dgm:prSet>
      <dgm:spPr/>
    </dgm:pt>
    <dgm:pt modelId="{AB2F1CEF-45DF-2F45-82DA-FD439A33A5F7}" type="pres">
      <dgm:prSet presAssocID="{847423AF-EECE-F748-BC84-62AD320CA640}" presName="levelTx" presStyleLbl="revTx" presStyleIdx="0" presStyleCnt="0">
        <dgm:presLayoutVars>
          <dgm:chMax val="1"/>
          <dgm:bulletEnabled val="1"/>
        </dgm:presLayoutVars>
      </dgm:prSet>
      <dgm:spPr/>
    </dgm:pt>
    <dgm:pt modelId="{18552B8A-B882-654C-AA50-A9D1DFCD9CFF}" type="pres">
      <dgm:prSet presAssocID="{7A7EA333-FE04-BF4B-811E-EE2AF15C5160}" presName="Name8" presStyleCnt="0"/>
      <dgm:spPr/>
    </dgm:pt>
    <dgm:pt modelId="{6BCA649F-2CC3-0B45-A7F4-0610EA10D2D2}" type="pres">
      <dgm:prSet presAssocID="{7A7EA333-FE04-BF4B-811E-EE2AF15C5160}" presName="level" presStyleLbl="node1" presStyleIdx="4" presStyleCnt="6">
        <dgm:presLayoutVars>
          <dgm:chMax val="1"/>
          <dgm:bulletEnabled val="1"/>
        </dgm:presLayoutVars>
      </dgm:prSet>
      <dgm:spPr/>
    </dgm:pt>
    <dgm:pt modelId="{20620173-BFDA-F94C-9D8D-9FBA8EB764E4}" type="pres">
      <dgm:prSet presAssocID="{7A7EA333-FE04-BF4B-811E-EE2AF15C5160}" presName="levelTx" presStyleLbl="revTx" presStyleIdx="0" presStyleCnt="0">
        <dgm:presLayoutVars>
          <dgm:chMax val="1"/>
          <dgm:bulletEnabled val="1"/>
        </dgm:presLayoutVars>
      </dgm:prSet>
      <dgm:spPr/>
    </dgm:pt>
    <dgm:pt modelId="{1E6846A9-A7CD-7048-AEF6-2D3EB5C5A975}" type="pres">
      <dgm:prSet presAssocID="{B9062470-447C-4544-BAF3-62BE602B04E8}" presName="Name8" presStyleCnt="0"/>
      <dgm:spPr/>
    </dgm:pt>
    <dgm:pt modelId="{BB754867-9FA0-864E-A24F-C45721A5F3F3}" type="pres">
      <dgm:prSet presAssocID="{B9062470-447C-4544-BAF3-62BE602B04E8}" presName="level" presStyleLbl="node1" presStyleIdx="5" presStyleCnt="6">
        <dgm:presLayoutVars>
          <dgm:chMax val="1"/>
          <dgm:bulletEnabled val="1"/>
        </dgm:presLayoutVars>
      </dgm:prSet>
      <dgm:spPr/>
    </dgm:pt>
    <dgm:pt modelId="{A896D919-47BA-134B-B4CF-625D16F47F94}" type="pres">
      <dgm:prSet presAssocID="{B9062470-447C-4544-BAF3-62BE602B04E8}" presName="levelTx" presStyleLbl="revTx" presStyleIdx="0" presStyleCnt="0">
        <dgm:presLayoutVars>
          <dgm:chMax val="1"/>
          <dgm:bulletEnabled val="1"/>
        </dgm:presLayoutVars>
      </dgm:prSet>
      <dgm:spPr/>
    </dgm:pt>
  </dgm:ptLst>
  <dgm:cxnLst>
    <dgm:cxn modelId="{9E3C2807-B4BE-5F44-8EB9-D0BF32D814DA}" type="presOf" srcId="{847423AF-EECE-F748-BC84-62AD320CA640}" destId="{5B204878-8B8D-1643-9640-2351EFA0D305}" srcOrd="0" destOrd="0" presId="urn:microsoft.com/office/officeart/2005/8/layout/pyramid3"/>
    <dgm:cxn modelId="{ED51B30C-4C09-534E-AC11-BA65C39AE8D3}" type="presOf" srcId="{D5F88121-EF84-EF4E-8603-88A2E8BD2794}" destId="{AA7680D3-EFBC-3340-8C33-E4656154A58A}" srcOrd="0" destOrd="0" presId="urn:microsoft.com/office/officeart/2005/8/layout/pyramid3"/>
    <dgm:cxn modelId="{AB07B11A-F090-2F4A-8169-4146D2D47F93}" type="presOf" srcId="{41BB0B7C-E8E5-424D-BE37-0C891D04220D}" destId="{70B0A1A0-F7AA-3A43-AD55-F1FD23685D0B}" srcOrd="1" destOrd="0" presId="urn:microsoft.com/office/officeart/2005/8/layout/pyramid3"/>
    <dgm:cxn modelId="{5E0D8620-EE06-094E-89FC-6B92871A927B}" type="presOf" srcId="{7A7EA333-FE04-BF4B-811E-EE2AF15C5160}" destId="{6BCA649F-2CC3-0B45-A7F4-0610EA10D2D2}" srcOrd="0" destOrd="0" presId="urn:microsoft.com/office/officeart/2005/8/layout/pyramid3"/>
    <dgm:cxn modelId="{53CC792E-2AEE-AE47-9CCD-CA8672B64411}" type="presOf" srcId="{B9062470-447C-4544-BAF3-62BE602B04E8}" destId="{BB754867-9FA0-864E-A24F-C45721A5F3F3}" srcOrd="0" destOrd="0" presId="urn:microsoft.com/office/officeart/2005/8/layout/pyramid3"/>
    <dgm:cxn modelId="{DB61FB30-5063-A641-A865-E585C68A9540}" srcId="{D5F88121-EF84-EF4E-8603-88A2E8BD2794}" destId="{847423AF-EECE-F748-BC84-62AD320CA640}" srcOrd="3" destOrd="0" parTransId="{7E162DAA-5A1A-3C48-B0B7-2C79B095D2DC}" sibTransId="{780D8D38-3FB0-2849-BFF6-366B1351BFF0}"/>
    <dgm:cxn modelId="{B38E3432-BA9E-344F-9FF0-741654A554E4}" type="presOf" srcId="{6D1269F1-4657-204C-AC44-B9C1BBB8F57D}" destId="{ADA24320-8E69-1540-B110-980F97B04B59}" srcOrd="0" destOrd="0" presId="urn:microsoft.com/office/officeart/2005/8/layout/pyramid3"/>
    <dgm:cxn modelId="{7340553F-D1BD-C947-AB56-F35A0DB4D020}" type="presOf" srcId="{7A7EA333-FE04-BF4B-811E-EE2AF15C5160}" destId="{20620173-BFDA-F94C-9D8D-9FBA8EB764E4}" srcOrd="1" destOrd="0" presId="urn:microsoft.com/office/officeart/2005/8/layout/pyramid3"/>
    <dgm:cxn modelId="{70C99950-FB9D-6044-89B3-E328770FA071}" srcId="{D5F88121-EF84-EF4E-8603-88A2E8BD2794}" destId="{7A7EA333-FE04-BF4B-811E-EE2AF15C5160}" srcOrd="4" destOrd="0" parTransId="{07E258CA-E82E-C246-B2BB-693D84B18B8E}" sibTransId="{5C480A17-1D88-FF49-A8E9-DA79F17C5578}"/>
    <dgm:cxn modelId="{BF69A96B-53AB-B042-866A-F104BDF3E9E1}" srcId="{D5F88121-EF84-EF4E-8603-88A2E8BD2794}" destId="{6D1269F1-4657-204C-AC44-B9C1BBB8F57D}" srcOrd="2" destOrd="0" parTransId="{59004444-3758-E145-AD73-AC8913B96C4B}" sibTransId="{9469F021-7BAA-5F4F-9EE2-EE0CA28E3CFA}"/>
    <dgm:cxn modelId="{F8C05C7F-A5D6-ED45-B898-B464D0FFBF2E}" srcId="{D5F88121-EF84-EF4E-8603-88A2E8BD2794}" destId="{D4FD8020-B1E0-0D44-9B14-30D2B640A201}" srcOrd="0" destOrd="0" parTransId="{CBB2EE60-0F97-BD40-A47A-4CFBD692DBDD}" sibTransId="{F149A125-9CED-3548-8485-61BF99D0D8A3}"/>
    <dgm:cxn modelId="{4E45B58C-47F7-7347-AF06-CE265174882D}" type="presOf" srcId="{41BB0B7C-E8E5-424D-BE37-0C891D04220D}" destId="{5182A215-0967-3B45-85FA-6B4662E8BA9E}" srcOrd="0" destOrd="0" presId="urn:microsoft.com/office/officeart/2005/8/layout/pyramid3"/>
    <dgm:cxn modelId="{BBD81C96-B88B-E347-B7A6-B3B2F78A3161}" type="presOf" srcId="{6D1269F1-4657-204C-AC44-B9C1BBB8F57D}" destId="{C6B6C15D-682D-3C44-B43F-5746F9D350AA}" srcOrd="1" destOrd="0" presId="urn:microsoft.com/office/officeart/2005/8/layout/pyramid3"/>
    <dgm:cxn modelId="{D567339B-B47A-2049-9C8A-ECB7D67152F3}" type="presOf" srcId="{D4FD8020-B1E0-0D44-9B14-30D2B640A201}" destId="{857FC66E-322E-3E4D-BC0F-6205FE4D334D}" srcOrd="0" destOrd="0" presId="urn:microsoft.com/office/officeart/2005/8/layout/pyramid3"/>
    <dgm:cxn modelId="{7E6686BA-7D36-0344-9A06-01D145F5D60D}" srcId="{D5F88121-EF84-EF4E-8603-88A2E8BD2794}" destId="{41BB0B7C-E8E5-424D-BE37-0C891D04220D}" srcOrd="1" destOrd="0" parTransId="{3C6D4B86-5A14-E248-989E-DDB108FCF78A}" sibTransId="{97F2F3E2-23F6-1A43-B0A5-11C25134515B}"/>
    <dgm:cxn modelId="{268371BB-F225-A141-A6D0-E08CA97A59D9}" type="presOf" srcId="{B9062470-447C-4544-BAF3-62BE602B04E8}" destId="{A896D919-47BA-134B-B4CF-625D16F47F94}" srcOrd="1" destOrd="0" presId="urn:microsoft.com/office/officeart/2005/8/layout/pyramid3"/>
    <dgm:cxn modelId="{27F83BD8-1704-5548-98B2-F7F610C6227C}" type="presOf" srcId="{D4FD8020-B1E0-0D44-9B14-30D2B640A201}" destId="{ADC9AA85-88E7-E747-B83C-6BFC77E4D1F5}" srcOrd="1" destOrd="0" presId="urn:microsoft.com/office/officeart/2005/8/layout/pyramid3"/>
    <dgm:cxn modelId="{ABBAEADD-06F3-6847-8942-B9EE947761A8}" srcId="{D5F88121-EF84-EF4E-8603-88A2E8BD2794}" destId="{B9062470-447C-4544-BAF3-62BE602B04E8}" srcOrd="5" destOrd="0" parTransId="{E93D1C82-C1C3-4846-B9D2-964B32499AD2}" sibTransId="{CD25B7BF-B1CA-D34E-A285-182EB70E2A56}"/>
    <dgm:cxn modelId="{9E86BBF4-8347-FF4C-9BDD-D9C570CE3988}" type="presOf" srcId="{847423AF-EECE-F748-BC84-62AD320CA640}" destId="{AB2F1CEF-45DF-2F45-82DA-FD439A33A5F7}" srcOrd="1" destOrd="0" presId="urn:microsoft.com/office/officeart/2005/8/layout/pyramid3"/>
    <dgm:cxn modelId="{39F09524-D528-D545-A576-939E4DC7BD88}" type="presParOf" srcId="{AA7680D3-EFBC-3340-8C33-E4656154A58A}" destId="{87026AA4-80C0-3040-BF02-990830CA514C}" srcOrd="0" destOrd="0" presId="urn:microsoft.com/office/officeart/2005/8/layout/pyramid3"/>
    <dgm:cxn modelId="{0F6E4B13-71B9-BE4A-9D4C-BCA5BB59AD70}" type="presParOf" srcId="{87026AA4-80C0-3040-BF02-990830CA514C}" destId="{857FC66E-322E-3E4D-BC0F-6205FE4D334D}" srcOrd="0" destOrd="0" presId="urn:microsoft.com/office/officeart/2005/8/layout/pyramid3"/>
    <dgm:cxn modelId="{DCDD6C89-8721-F448-B6CE-E4289B536517}" type="presParOf" srcId="{87026AA4-80C0-3040-BF02-990830CA514C}" destId="{ADC9AA85-88E7-E747-B83C-6BFC77E4D1F5}" srcOrd="1" destOrd="0" presId="urn:microsoft.com/office/officeart/2005/8/layout/pyramid3"/>
    <dgm:cxn modelId="{0E543E96-A82D-C14A-B15C-0E0244B35E5D}" type="presParOf" srcId="{AA7680D3-EFBC-3340-8C33-E4656154A58A}" destId="{D42ADDB0-57AB-3C49-909A-801B20185416}" srcOrd="1" destOrd="0" presId="urn:microsoft.com/office/officeart/2005/8/layout/pyramid3"/>
    <dgm:cxn modelId="{BD81AC4C-B792-0343-90A7-24A2EDCF78A3}" type="presParOf" srcId="{D42ADDB0-57AB-3C49-909A-801B20185416}" destId="{5182A215-0967-3B45-85FA-6B4662E8BA9E}" srcOrd="0" destOrd="0" presId="urn:microsoft.com/office/officeart/2005/8/layout/pyramid3"/>
    <dgm:cxn modelId="{5958BA81-26D7-4040-965E-AE7759198133}" type="presParOf" srcId="{D42ADDB0-57AB-3C49-909A-801B20185416}" destId="{70B0A1A0-F7AA-3A43-AD55-F1FD23685D0B}" srcOrd="1" destOrd="0" presId="urn:microsoft.com/office/officeart/2005/8/layout/pyramid3"/>
    <dgm:cxn modelId="{2CA29B1E-0E3B-0248-94C5-C9EE954A46F4}" type="presParOf" srcId="{AA7680D3-EFBC-3340-8C33-E4656154A58A}" destId="{D5EBECAC-0D09-2642-B0FE-AD416F70B629}" srcOrd="2" destOrd="0" presId="urn:microsoft.com/office/officeart/2005/8/layout/pyramid3"/>
    <dgm:cxn modelId="{520FF553-37D9-E946-8898-9A716EB04EC0}" type="presParOf" srcId="{D5EBECAC-0D09-2642-B0FE-AD416F70B629}" destId="{ADA24320-8E69-1540-B110-980F97B04B59}" srcOrd="0" destOrd="0" presId="urn:microsoft.com/office/officeart/2005/8/layout/pyramid3"/>
    <dgm:cxn modelId="{0EC4DD67-CD31-2E43-ACEA-29F7531BFA38}" type="presParOf" srcId="{D5EBECAC-0D09-2642-B0FE-AD416F70B629}" destId="{C6B6C15D-682D-3C44-B43F-5746F9D350AA}" srcOrd="1" destOrd="0" presId="urn:microsoft.com/office/officeart/2005/8/layout/pyramid3"/>
    <dgm:cxn modelId="{044B871D-BE0D-064D-A3D4-E1301B26C68A}" type="presParOf" srcId="{AA7680D3-EFBC-3340-8C33-E4656154A58A}" destId="{243A499D-A60E-784C-BEF4-66E5BAC7EA86}" srcOrd="3" destOrd="0" presId="urn:microsoft.com/office/officeart/2005/8/layout/pyramid3"/>
    <dgm:cxn modelId="{D48C13B5-F3CE-F14B-960D-68BF24E84763}" type="presParOf" srcId="{243A499D-A60E-784C-BEF4-66E5BAC7EA86}" destId="{5B204878-8B8D-1643-9640-2351EFA0D305}" srcOrd="0" destOrd="0" presId="urn:microsoft.com/office/officeart/2005/8/layout/pyramid3"/>
    <dgm:cxn modelId="{9413CB89-F4CF-D840-93A0-2ED34B9335B0}" type="presParOf" srcId="{243A499D-A60E-784C-BEF4-66E5BAC7EA86}" destId="{AB2F1CEF-45DF-2F45-82DA-FD439A33A5F7}" srcOrd="1" destOrd="0" presId="urn:microsoft.com/office/officeart/2005/8/layout/pyramid3"/>
    <dgm:cxn modelId="{28C8CBBF-04DB-CC47-AF6B-E555A29E2A5A}" type="presParOf" srcId="{AA7680D3-EFBC-3340-8C33-E4656154A58A}" destId="{18552B8A-B882-654C-AA50-A9D1DFCD9CFF}" srcOrd="4" destOrd="0" presId="urn:microsoft.com/office/officeart/2005/8/layout/pyramid3"/>
    <dgm:cxn modelId="{236A305E-23BB-BE42-B47F-053468302D2B}" type="presParOf" srcId="{18552B8A-B882-654C-AA50-A9D1DFCD9CFF}" destId="{6BCA649F-2CC3-0B45-A7F4-0610EA10D2D2}" srcOrd="0" destOrd="0" presId="urn:microsoft.com/office/officeart/2005/8/layout/pyramid3"/>
    <dgm:cxn modelId="{AAC2A7E3-D8EF-6441-BE4A-8AC2478A34C6}" type="presParOf" srcId="{18552B8A-B882-654C-AA50-A9D1DFCD9CFF}" destId="{20620173-BFDA-F94C-9D8D-9FBA8EB764E4}" srcOrd="1" destOrd="0" presId="urn:microsoft.com/office/officeart/2005/8/layout/pyramid3"/>
    <dgm:cxn modelId="{6141D35F-2373-5348-A3D5-8281AC22911C}" type="presParOf" srcId="{AA7680D3-EFBC-3340-8C33-E4656154A58A}" destId="{1E6846A9-A7CD-7048-AEF6-2D3EB5C5A975}" srcOrd="5" destOrd="0" presId="urn:microsoft.com/office/officeart/2005/8/layout/pyramid3"/>
    <dgm:cxn modelId="{1C674D20-6534-6B4F-9DB1-09BAE61C4819}" type="presParOf" srcId="{1E6846A9-A7CD-7048-AEF6-2D3EB5C5A975}" destId="{BB754867-9FA0-864E-A24F-C45721A5F3F3}" srcOrd="0" destOrd="0" presId="urn:microsoft.com/office/officeart/2005/8/layout/pyramid3"/>
    <dgm:cxn modelId="{BFB5DF51-9725-2441-B645-410BA7A81D98}" type="presParOf" srcId="{1E6846A9-A7CD-7048-AEF6-2D3EB5C5A975}" destId="{A896D919-47BA-134B-B4CF-625D16F47F94}" srcOrd="1" destOrd="0" presId="urn:microsoft.com/office/officeart/2005/8/layout/pyramid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5F88121-EF84-EF4E-8603-88A2E8BD2794}" type="doc">
      <dgm:prSet loTypeId="urn:microsoft.com/office/officeart/2005/8/layout/pyramid3" loCatId="" qsTypeId="urn:microsoft.com/office/officeart/2005/8/quickstyle/simple1" qsCatId="simple" csTypeId="urn:microsoft.com/office/officeart/2005/8/colors/accent6_5" csCatId="accent6" phldr="1"/>
      <dgm:spPr/>
    </dgm:pt>
    <dgm:pt modelId="{D4FD8020-B1E0-0D44-9B14-30D2B640A201}">
      <dgm:prSet phldrT="[Text]"/>
      <dgm:spPr/>
      <dgm:t>
        <a:bodyPr/>
        <a:lstStyle/>
        <a:p>
          <a:r>
            <a:rPr lang="en-US" dirty="0"/>
            <a:t>Faculty or OAA proposes program, minor, or certificate</a:t>
          </a:r>
        </a:p>
      </dgm:t>
    </dgm:pt>
    <dgm:pt modelId="{CBB2EE60-0F97-BD40-A47A-4CFBD692DBDD}" type="parTrans" cxnId="{F8C05C7F-A5D6-ED45-B898-B464D0FFBF2E}">
      <dgm:prSet/>
      <dgm:spPr/>
      <dgm:t>
        <a:bodyPr/>
        <a:lstStyle/>
        <a:p>
          <a:endParaRPr lang="en-US"/>
        </a:p>
      </dgm:t>
    </dgm:pt>
    <dgm:pt modelId="{F149A125-9CED-3548-8485-61BF99D0D8A3}" type="sibTrans" cxnId="{F8C05C7F-A5D6-ED45-B898-B464D0FFBF2E}">
      <dgm:prSet/>
      <dgm:spPr/>
      <dgm:t>
        <a:bodyPr/>
        <a:lstStyle/>
        <a:p>
          <a:endParaRPr lang="en-US"/>
        </a:p>
      </dgm:t>
    </dgm:pt>
    <dgm:pt modelId="{19E4A3F0-F2D8-7445-956C-D913D468A864}">
      <dgm:prSet phldrT="[Text]"/>
      <dgm:spPr/>
      <dgm:t>
        <a:bodyPr/>
        <a:lstStyle/>
        <a:p>
          <a:r>
            <a:rPr lang="en-US" dirty="0"/>
            <a:t>OAA preliminary recommendation</a:t>
          </a:r>
        </a:p>
      </dgm:t>
    </dgm:pt>
    <dgm:pt modelId="{5FFC409E-629A-5B49-A37C-A18903DC814A}" type="parTrans" cxnId="{E1D7692B-943D-EA40-8894-FD2C656ED252}">
      <dgm:prSet/>
      <dgm:spPr/>
      <dgm:t>
        <a:bodyPr/>
        <a:lstStyle/>
        <a:p>
          <a:endParaRPr lang="en-US"/>
        </a:p>
      </dgm:t>
    </dgm:pt>
    <dgm:pt modelId="{ACD6484C-D0DD-EB40-81C8-07BF74C8F39B}" type="sibTrans" cxnId="{E1D7692B-943D-EA40-8894-FD2C656ED252}">
      <dgm:prSet/>
      <dgm:spPr/>
      <dgm:t>
        <a:bodyPr/>
        <a:lstStyle/>
        <a:p>
          <a:endParaRPr lang="en-US"/>
        </a:p>
      </dgm:t>
    </dgm:pt>
    <dgm:pt modelId="{41BB0B7C-E8E5-424D-BE37-0C891D04220D}">
      <dgm:prSet/>
      <dgm:spPr/>
      <dgm:t>
        <a:bodyPr/>
        <a:lstStyle/>
        <a:p>
          <a:r>
            <a:rPr lang="en-US" dirty="0"/>
            <a:t>Department recommendation</a:t>
          </a:r>
        </a:p>
        <a:p>
          <a:endParaRPr lang="en-US" dirty="0"/>
        </a:p>
      </dgm:t>
    </dgm:pt>
    <dgm:pt modelId="{3C6D4B86-5A14-E248-989E-DDB108FCF78A}" type="parTrans" cxnId="{7E6686BA-7D36-0344-9A06-01D145F5D60D}">
      <dgm:prSet/>
      <dgm:spPr/>
      <dgm:t>
        <a:bodyPr/>
        <a:lstStyle/>
        <a:p>
          <a:endParaRPr lang="en-US"/>
        </a:p>
      </dgm:t>
    </dgm:pt>
    <dgm:pt modelId="{97F2F3E2-23F6-1A43-B0A5-11C25134515B}" type="sibTrans" cxnId="{7E6686BA-7D36-0344-9A06-01D145F5D60D}">
      <dgm:prSet/>
      <dgm:spPr/>
      <dgm:t>
        <a:bodyPr/>
        <a:lstStyle/>
        <a:p>
          <a:endParaRPr lang="en-US"/>
        </a:p>
      </dgm:t>
    </dgm:pt>
    <dgm:pt modelId="{6D1269F1-4657-204C-AC44-B9C1BBB8F57D}">
      <dgm:prSet/>
      <dgm:spPr/>
      <dgm:t>
        <a:bodyPr/>
        <a:lstStyle/>
        <a:p>
          <a:r>
            <a:rPr lang="en-US" dirty="0"/>
            <a:t>College recommendation</a:t>
          </a:r>
        </a:p>
        <a:p>
          <a:endParaRPr lang="en-US" dirty="0"/>
        </a:p>
      </dgm:t>
    </dgm:pt>
    <dgm:pt modelId="{59004444-3758-E145-AD73-AC8913B96C4B}" type="parTrans" cxnId="{BF69A96B-53AB-B042-866A-F104BDF3E9E1}">
      <dgm:prSet/>
      <dgm:spPr/>
      <dgm:t>
        <a:bodyPr/>
        <a:lstStyle/>
        <a:p>
          <a:endParaRPr lang="en-US"/>
        </a:p>
      </dgm:t>
    </dgm:pt>
    <dgm:pt modelId="{9469F021-7BAA-5F4F-9EE2-EE0CA28E3CFA}" type="sibTrans" cxnId="{BF69A96B-53AB-B042-866A-F104BDF3E9E1}">
      <dgm:prSet/>
      <dgm:spPr/>
      <dgm:t>
        <a:bodyPr/>
        <a:lstStyle/>
        <a:p>
          <a:endParaRPr lang="en-US"/>
        </a:p>
      </dgm:t>
    </dgm:pt>
    <dgm:pt modelId="{847423AF-EECE-F748-BC84-62AD320CA640}">
      <dgm:prSet/>
      <dgm:spPr/>
      <dgm:t>
        <a:bodyPr/>
        <a:lstStyle/>
        <a:p>
          <a:r>
            <a:rPr lang="en-US" dirty="0"/>
            <a:t>Academic Senate recommendation</a:t>
          </a:r>
        </a:p>
      </dgm:t>
    </dgm:pt>
    <dgm:pt modelId="{7E162DAA-5A1A-3C48-B0B7-2C79B095D2DC}" type="parTrans" cxnId="{DB61FB30-5063-A641-A865-E585C68A9540}">
      <dgm:prSet/>
      <dgm:spPr/>
      <dgm:t>
        <a:bodyPr/>
        <a:lstStyle/>
        <a:p>
          <a:endParaRPr lang="en-US"/>
        </a:p>
      </dgm:t>
    </dgm:pt>
    <dgm:pt modelId="{780D8D38-3FB0-2849-BFF6-366B1351BFF0}" type="sibTrans" cxnId="{DB61FB30-5063-A641-A865-E585C68A9540}">
      <dgm:prSet/>
      <dgm:spPr/>
      <dgm:t>
        <a:bodyPr/>
        <a:lstStyle/>
        <a:p>
          <a:endParaRPr lang="en-US"/>
        </a:p>
      </dgm:t>
    </dgm:pt>
    <dgm:pt modelId="{AA7680D3-EFBC-3340-8C33-E4656154A58A}" type="pres">
      <dgm:prSet presAssocID="{D5F88121-EF84-EF4E-8603-88A2E8BD2794}" presName="Name0" presStyleCnt="0">
        <dgm:presLayoutVars>
          <dgm:dir/>
          <dgm:animLvl val="lvl"/>
          <dgm:resizeHandles val="exact"/>
        </dgm:presLayoutVars>
      </dgm:prSet>
      <dgm:spPr/>
    </dgm:pt>
    <dgm:pt modelId="{87026AA4-80C0-3040-BF02-990830CA514C}" type="pres">
      <dgm:prSet presAssocID="{D4FD8020-B1E0-0D44-9B14-30D2B640A201}" presName="Name8" presStyleCnt="0"/>
      <dgm:spPr/>
    </dgm:pt>
    <dgm:pt modelId="{857FC66E-322E-3E4D-BC0F-6205FE4D334D}" type="pres">
      <dgm:prSet presAssocID="{D4FD8020-B1E0-0D44-9B14-30D2B640A201}" presName="level" presStyleLbl="node1" presStyleIdx="0" presStyleCnt="5">
        <dgm:presLayoutVars>
          <dgm:chMax val="1"/>
          <dgm:bulletEnabled val="1"/>
        </dgm:presLayoutVars>
      </dgm:prSet>
      <dgm:spPr/>
    </dgm:pt>
    <dgm:pt modelId="{ADC9AA85-88E7-E747-B83C-6BFC77E4D1F5}" type="pres">
      <dgm:prSet presAssocID="{D4FD8020-B1E0-0D44-9B14-30D2B640A201}" presName="levelTx" presStyleLbl="revTx" presStyleIdx="0" presStyleCnt="0">
        <dgm:presLayoutVars>
          <dgm:chMax val="1"/>
          <dgm:bulletEnabled val="1"/>
        </dgm:presLayoutVars>
      </dgm:prSet>
      <dgm:spPr/>
    </dgm:pt>
    <dgm:pt modelId="{4722AFDD-17E1-AB4B-AA14-1334B6308048}" type="pres">
      <dgm:prSet presAssocID="{19E4A3F0-F2D8-7445-956C-D913D468A864}" presName="Name8" presStyleCnt="0"/>
      <dgm:spPr/>
    </dgm:pt>
    <dgm:pt modelId="{03A8F17F-86F2-0943-8BC6-F3DFBD8B3426}" type="pres">
      <dgm:prSet presAssocID="{19E4A3F0-F2D8-7445-956C-D913D468A864}" presName="level" presStyleLbl="node1" presStyleIdx="1" presStyleCnt="5">
        <dgm:presLayoutVars>
          <dgm:chMax val="1"/>
          <dgm:bulletEnabled val="1"/>
        </dgm:presLayoutVars>
      </dgm:prSet>
      <dgm:spPr/>
    </dgm:pt>
    <dgm:pt modelId="{012E31AD-5F50-1449-BA89-12F4AE4842A3}" type="pres">
      <dgm:prSet presAssocID="{19E4A3F0-F2D8-7445-956C-D913D468A864}" presName="levelTx" presStyleLbl="revTx" presStyleIdx="0" presStyleCnt="0">
        <dgm:presLayoutVars>
          <dgm:chMax val="1"/>
          <dgm:bulletEnabled val="1"/>
        </dgm:presLayoutVars>
      </dgm:prSet>
      <dgm:spPr/>
    </dgm:pt>
    <dgm:pt modelId="{D42ADDB0-57AB-3C49-909A-801B20185416}" type="pres">
      <dgm:prSet presAssocID="{41BB0B7C-E8E5-424D-BE37-0C891D04220D}" presName="Name8" presStyleCnt="0"/>
      <dgm:spPr/>
    </dgm:pt>
    <dgm:pt modelId="{5182A215-0967-3B45-85FA-6B4662E8BA9E}" type="pres">
      <dgm:prSet presAssocID="{41BB0B7C-E8E5-424D-BE37-0C891D04220D}" presName="level" presStyleLbl="node1" presStyleIdx="2" presStyleCnt="5">
        <dgm:presLayoutVars>
          <dgm:chMax val="1"/>
          <dgm:bulletEnabled val="1"/>
        </dgm:presLayoutVars>
      </dgm:prSet>
      <dgm:spPr/>
    </dgm:pt>
    <dgm:pt modelId="{70B0A1A0-F7AA-3A43-AD55-F1FD23685D0B}" type="pres">
      <dgm:prSet presAssocID="{41BB0B7C-E8E5-424D-BE37-0C891D04220D}" presName="levelTx" presStyleLbl="revTx" presStyleIdx="0" presStyleCnt="0">
        <dgm:presLayoutVars>
          <dgm:chMax val="1"/>
          <dgm:bulletEnabled val="1"/>
        </dgm:presLayoutVars>
      </dgm:prSet>
      <dgm:spPr/>
    </dgm:pt>
    <dgm:pt modelId="{D5EBECAC-0D09-2642-B0FE-AD416F70B629}" type="pres">
      <dgm:prSet presAssocID="{6D1269F1-4657-204C-AC44-B9C1BBB8F57D}" presName="Name8" presStyleCnt="0"/>
      <dgm:spPr/>
    </dgm:pt>
    <dgm:pt modelId="{ADA24320-8E69-1540-B110-980F97B04B59}" type="pres">
      <dgm:prSet presAssocID="{6D1269F1-4657-204C-AC44-B9C1BBB8F57D}" presName="level" presStyleLbl="node1" presStyleIdx="3" presStyleCnt="5">
        <dgm:presLayoutVars>
          <dgm:chMax val="1"/>
          <dgm:bulletEnabled val="1"/>
        </dgm:presLayoutVars>
      </dgm:prSet>
      <dgm:spPr/>
    </dgm:pt>
    <dgm:pt modelId="{C6B6C15D-682D-3C44-B43F-5746F9D350AA}" type="pres">
      <dgm:prSet presAssocID="{6D1269F1-4657-204C-AC44-B9C1BBB8F57D}" presName="levelTx" presStyleLbl="revTx" presStyleIdx="0" presStyleCnt="0">
        <dgm:presLayoutVars>
          <dgm:chMax val="1"/>
          <dgm:bulletEnabled val="1"/>
        </dgm:presLayoutVars>
      </dgm:prSet>
      <dgm:spPr/>
    </dgm:pt>
    <dgm:pt modelId="{243A499D-A60E-784C-BEF4-66E5BAC7EA86}" type="pres">
      <dgm:prSet presAssocID="{847423AF-EECE-F748-BC84-62AD320CA640}" presName="Name8" presStyleCnt="0"/>
      <dgm:spPr/>
    </dgm:pt>
    <dgm:pt modelId="{5B204878-8B8D-1643-9640-2351EFA0D305}" type="pres">
      <dgm:prSet presAssocID="{847423AF-EECE-F748-BC84-62AD320CA640}" presName="level" presStyleLbl="node1" presStyleIdx="4" presStyleCnt="5">
        <dgm:presLayoutVars>
          <dgm:chMax val="1"/>
          <dgm:bulletEnabled val="1"/>
        </dgm:presLayoutVars>
      </dgm:prSet>
      <dgm:spPr/>
    </dgm:pt>
    <dgm:pt modelId="{AB2F1CEF-45DF-2F45-82DA-FD439A33A5F7}" type="pres">
      <dgm:prSet presAssocID="{847423AF-EECE-F748-BC84-62AD320CA640}" presName="levelTx" presStyleLbl="revTx" presStyleIdx="0" presStyleCnt="0">
        <dgm:presLayoutVars>
          <dgm:chMax val="1"/>
          <dgm:bulletEnabled val="1"/>
        </dgm:presLayoutVars>
      </dgm:prSet>
      <dgm:spPr/>
    </dgm:pt>
  </dgm:ptLst>
  <dgm:cxnLst>
    <dgm:cxn modelId="{9E3C2807-B4BE-5F44-8EB9-D0BF32D814DA}" type="presOf" srcId="{847423AF-EECE-F748-BC84-62AD320CA640}" destId="{5B204878-8B8D-1643-9640-2351EFA0D305}" srcOrd="0" destOrd="0" presId="urn:microsoft.com/office/officeart/2005/8/layout/pyramid3"/>
    <dgm:cxn modelId="{ED51B30C-4C09-534E-AC11-BA65C39AE8D3}" type="presOf" srcId="{D5F88121-EF84-EF4E-8603-88A2E8BD2794}" destId="{AA7680D3-EFBC-3340-8C33-E4656154A58A}" srcOrd="0" destOrd="0" presId="urn:microsoft.com/office/officeart/2005/8/layout/pyramid3"/>
    <dgm:cxn modelId="{AB07B11A-F090-2F4A-8169-4146D2D47F93}" type="presOf" srcId="{41BB0B7C-E8E5-424D-BE37-0C891D04220D}" destId="{70B0A1A0-F7AA-3A43-AD55-F1FD23685D0B}" srcOrd="1" destOrd="0" presId="urn:microsoft.com/office/officeart/2005/8/layout/pyramid3"/>
    <dgm:cxn modelId="{E1D7692B-943D-EA40-8894-FD2C656ED252}" srcId="{D5F88121-EF84-EF4E-8603-88A2E8BD2794}" destId="{19E4A3F0-F2D8-7445-956C-D913D468A864}" srcOrd="1" destOrd="0" parTransId="{5FFC409E-629A-5B49-A37C-A18903DC814A}" sibTransId="{ACD6484C-D0DD-EB40-81C8-07BF74C8F39B}"/>
    <dgm:cxn modelId="{DB61FB30-5063-A641-A865-E585C68A9540}" srcId="{D5F88121-EF84-EF4E-8603-88A2E8BD2794}" destId="{847423AF-EECE-F748-BC84-62AD320CA640}" srcOrd="4" destOrd="0" parTransId="{7E162DAA-5A1A-3C48-B0B7-2C79B095D2DC}" sibTransId="{780D8D38-3FB0-2849-BFF6-366B1351BFF0}"/>
    <dgm:cxn modelId="{B38E3432-BA9E-344F-9FF0-741654A554E4}" type="presOf" srcId="{6D1269F1-4657-204C-AC44-B9C1BBB8F57D}" destId="{ADA24320-8E69-1540-B110-980F97B04B59}" srcOrd="0" destOrd="0" presId="urn:microsoft.com/office/officeart/2005/8/layout/pyramid3"/>
    <dgm:cxn modelId="{94201440-745B-3D45-AB0E-C45E87E7CD85}" type="presOf" srcId="{19E4A3F0-F2D8-7445-956C-D913D468A864}" destId="{03A8F17F-86F2-0943-8BC6-F3DFBD8B3426}" srcOrd="0" destOrd="0" presId="urn:microsoft.com/office/officeart/2005/8/layout/pyramid3"/>
    <dgm:cxn modelId="{BF69A96B-53AB-B042-866A-F104BDF3E9E1}" srcId="{D5F88121-EF84-EF4E-8603-88A2E8BD2794}" destId="{6D1269F1-4657-204C-AC44-B9C1BBB8F57D}" srcOrd="3" destOrd="0" parTransId="{59004444-3758-E145-AD73-AC8913B96C4B}" sibTransId="{9469F021-7BAA-5F4F-9EE2-EE0CA28E3CFA}"/>
    <dgm:cxn modelId="{F8C05C7F-A5D6-ED45-B898-B464D0FFBF2E}" srcId="{D5F88121-EF84-EF4E-8603-88A2E8BD2794}" destId="{D4FD8020-B1E0-0D44-9B14-30D2B640A201}" srcOrd="0" destOrd="0" parTransId="{CBB2EE60-0F97-BD40-A47A-4CFBD692DBDD}" sibTransId="{F149A125-9CED-3548-8485-61BF99D0D8A3}"/>
    <dgm:cxn modelId="{CC117388-7AE1-7848-8F0F-043A100C0D27}" type="presOf" srcId="{19E4A3F0-F2D8-7445-956C-D913D468A864}" destId="{012E31AD-5F50-1449-BA89-12F4AE4842A3}" srcOrd="1" destOrd="0" presId="urn:microsoft.com/office/officeart/2005/8/layout/pyramid3"/>
    <dgm:cxn modelId="{4E45B58C-47F7-7347-AF06-CE265174882D}" type="presOf" srcId="{41BB0B7C-E8E5-424D-BE37-0C891D04220D}" destId="{5182A215-0967-3B45-85FA-6B4662E8BA9E}" srcOrd="0" destOrd="0" presId="urn:microsoft.com/office/officeart/2005/8/layout/pyramid3"/>
    <dgm:cxn modelId="{BBD81C96-B88B-E347-B7A6-B3B2F78A3161}" type="presOf" srcId="{6D1269F1-4657-204C-AC44-B9C1BBB8F57D}" destId="{C6B6C15D-682D-3C44-B43F-5746F9D350AA}" srcOrd="1" destOrd="0" presId="urn:microsoft.com/office/officeart/2005/8/layout/pyramid3"/>
    <dgm:cxn modelId="{D567339B-B47A-2049-9C8A-ECB7D67152F3}" type="presOf" srcId="{D4FD8020-B1E0-0D44-9B14-30D2B640A201}" destId="{857FC66E-322E-3E4D-BC0F-6205FE4D334D}" srcOrd="0" destOrd="0" presId="urn:microsoft.com/office/officeart/2005/8/layout/pyramid3"/>
    <dgm:cxn modelId="{7E6686BA-7D36-0344-9A06-01D145F5D60D}" srcId="{D5F88121-EF84-EF4E-8603-88A2E8BD2794}" destId="{41BB0B7C-E8E5-424D-BE37-0C891D04220D}" srcOrd="2" destOrd="0" parTransId="{3C6D4B86-5A14-E248-989E-DDB108FCF78A}" sibTransId="{97F2F3E2-23F6-1A43-B0A5-11C25134515B}"/>
    <dgm:cxn modelId="{27F83BD8-1704-5548-98B2-F7F610C6227C}" type="presOf" srcId="{D4FD8020-B1E0-0D44-9B14-30D2B640A201}" destId="{ADC9AA85-88E7-E747-B83C-6BFC77E4D1F5}" srcOrd="1" destOrd="0" presId="urn:microsoft.com/office/officeart/2005/8/layout/pyramid3"/>
    <dgm:cxn modelId="{9E86BBF4-8347-FF4C-9BDD-D9C570CE3988}" type="presOf" srcId="{847423AF-EECE-F748-BC84-62AD320CA640}" destId="{AB2F1CEF-45DF-2F45-82DA-FD439A33A5F7}" srcOrd="1" destOrd="0" presId="urn:microsoft.com/office/officeart/2005/8/layout/pyramid3"/>
    <dgm:cxn modelId="{39F09524-D528-D545-A576-939E4DC7BD88}" type="presParOf" srcId="{AA7680D3-EFBC-3340-8C33-E4656154A58A}" destId="{87026AA4-80C0-3040-BF02-990830CA514C}" srcOrd="0" destOrd="0" presId="urn:microsoft.com/office/officeart/2005/8/layout/pyramid3"/>
    <dgm:cxn modelId="{0F6E4B13-71B9-BE4A-9D4C-BCA5BB59AD70}" type="presParOf" srcId="{87026AA4-80C0-3040-BF02-990830CA514C}" destId="{857FC66E-322E-3E4D-BC0F-6205FE4D334D}" srcOrd="0" destOrd="0" presId="urn:microsoft.com/office/officeart/2005/8/layout/pyramid3"/>
    <dgm:cxn modelId="{DCDD6C89-8721-F448-B6CE-E4289B536517}" type="presParOf" srcId="{87026AA4-80C0-3040-BF02-990830CA514C}" destId="{ADC9AA85-88E7-E747-B83C-6BFC77E4D1F5}" srcOrd="1" destOrd="0" presId="urn:microsoft.com/office/officeart/2005/8/layout/pyramid3"/>
    <dgm:cxn modelId="{513A6F66-CAD0-4540-8AA6-56D407E8EB11}" type="presParOf" srcId="{AA7680D3-EFBC-3340-8C33-E4656154A58A}" destId="{4722AFDD-17E1-AB4B-AA14-1334B6308048}" srcOrd="1" destOrd="0" presId="urn:microsoft.com/office/officeart/2005/8/layout/pyramid3"/>
    <dgm:cxn modelId="{5C65864D-F252-094E-91C4-28E19E31E412}" type="presParOf" srcId="{4722AFDD-17E1-AB4B-AA14-1334B6308048}" destId="{03A8F17F-86F2-0943-8BC6-F3DFBD8B3426}" srcOrd="0" destOrd="0" presId="urn:microsoft.com/office/officeart/2005/8/layout/pyramid3"/>
    <dgm:cxn modelId="{4BE61649-65C2-3049-ACAE-2D18E2B4EFB8}" type="presParOf" srcId="{4722AFDD-17E1-AB4B-AA14-1334B6308048}" destId="{012E31AD-5F50-1449-BA89-12F4AE4842A3}" srcOrd="1" destOrd="0" presId="urn:microsoft.com/office/officeart/2005/8/layout/pyramid3"/>
    <dgm:cxn modelId="{0E543E96-A82D-C14A-B15C-0E0244B35E5D}" type="presParOf" srcId="{AA7680D3-EFBC-3340-8C33-E4656154A58A}" destId="{D42ADDB0-57AB-3C49-909A-801B20185416}" srcOrd="2" destOrd="0" presId="urn:microsoft.com/office/officeart/2005/8/layout/pyramid3"/>
    <dgm:cxn modelId="{BD81AC4C-B792-0343-90A7-24A2EDCF78A3}" type="presParOf" srcId="{D42ADDB0-57AB-3C49-909A-801B20185416}" destId="{5182A215-0967-3B45-85FA-6B4662E8BA9E}" srcOrd="0" destOrd="0" presId="urn:microsoft.com/office/officeart/2005/8/layout/pyramid3"/>
    <dgm:cxn modelId="{5958BA81-26D7-4040-965E-AE7759198133}" type="presParOf" srcId="{D42ADDB0-57AB-3C49-909A-801B20185416}" destId="{70B0A1A0-F7AA-3A43-AD55-F1FD23685D0B}" srcOrd="1" destOrd="0" presId="urn:microsoft.com/office/officeart/2005/8/layout/pyramid3"/>
    <dgm:cxn modelId="{2CA29B1E-0E3B-0248-94C5-C9EE954A46F4}" type="presParOf" srcId="{AA7680D3-EFBC-3340-8C33-E4656154A58A}" destId="{D5EBECAC-0D09-2642-B0FE-AD416F70B629}" srcOrd="3" destOrd="0" presId="urn:microsoft.com/office/officeart/2005/8/layout/pyramid3"/>
    <dgm:cxn modelId="{520FF553-37D9-E946-8898-9A716EB04EC0}" type="presParOf" srcId="{D5EBECAC-0D09-2642-B0FE-AD416F70B629}" destId="{ADA24320-8E69-1540-B110-980F97B04B59}" srcOrd="0" destOrd="0" presId="urn:microsoft.com/office/officeart/2005/8/layout/pyramid3"/>
    <dgm:cxn modelId="{0EC4DD67-CD31-2E43-ACEA-29F7531BFA38}" type="presParOf" srcId="{D5EBECAC-0D09-2642-B0FE-AD416F70B629}" destId="{C6B6C15D-682D-3C44-B43F-5746F9D350AA}" srcOrd="1" destOrd="0" presId="urn:microsoft.com/office/officeart/2005/8/layout/pyramid3"/>
    <dgm:cxn modelId="{044B871D-BE0D-064D-A3D4-E1301B26C68A}" type="presParOf" srcId="{AA7680D3-EFBC-3340-8C33-E4656154A58A}" destId="{243A499D-A60E-784C-BEF4-66E5BAC7EA86}" srcOrd="4" destOrd="0" presId="urn:microsoft.com/office/officeart/2005/8/layout/pyramid3"/>
    <dgm:cxn modelId="{D48C13B5-F3CE-F14B-960D-68BF24E84763}" type="presParOf" srcId="{243A499D-A60E-784C-BEF4-66E5BAC7EA86}" destId="{5B204878-8B8D-1643-9640-2351EFA0D305}" srcOrd="0" destOrd="0" presId="urn:microsoft.com/office/officeart/2005/8/layout/pyramid3"/>
    <dgm:cxn modelId="{9413CB89-F4CF-D840-93A0-2ED34B9335B0}" type="presParOf" srcId="{243A499D-A60E-784C-BEF4-66E5BAC7EA86}" destId="{AB2F1CEF-45DF-2F45-82DA-FD439A33A5F7}" srcOrd="1" destOrd="0" presId="urn:microsoft.com/office/officeart/2005/8/layout/pyramid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5F88121-EF84-EF4E-8603-88A2E8BD2794}" type="doc">
      <dgm:prSet loTypeId="urn:microsoft.com/office/officeart/2005/8/layout/pyramid3" loCatId="" qsTypeId="urn:microsoft.com/office/officeart/2005/8/quickstyle/simple1" qsCatId="simple" csTypeId="urn:microsoft.com/office/officeart/2005/8/colors/accent6_5" csCatId="accent6" phldr="1"/>
      <dgm:spPr/>
    </dgm:pt>
    <dgm:pt modelId="{D4FD8020-B1E0-0D44-9B14-30D2B640A201}">
      <dgm:prSet phldrT="[Text]"/>
      <dgm:spPr/>
      <dgm:t>
        <a:bodyPr/>
        <a:lstStyle/>
        <a:p>
          <a:r>
            <a:rPr lang="en-US" dirty="0"/>
            <a:t>Faculty or OAA proposes program, minor, or certificate</a:t>
          </a:r>
        </a:p>
      </dgm:t>
    </dgm:pt>
    <dgm:pt modelId="{CBB2EE60-0F97-BD40-A47A-4CFBD692DBDD}" type="parTrans" cxnId="{F8C05C7F-A5D6-ED45-B898-B464D0FFBF2E}">
      <dgm:prSet/>
      <dgm:spPr/>
      <dgm:t>
        <a:bodyPr/>
        <a:lstStyle/>
        <a:p>
          <a:endParaRPr lang="en-US"/>
        </a:p>
      </dgm:t>
    </dgm:pt>
    <dgm:pt modelId="{F149A125-9CED-3548-8485-61BF99D0D8A3}" type="sibTrans" cxnId="{F8C05C7F-A5D6-ED45-B898-B464D0FFBF2E}">
      <dgm:prSet/>
      <dgm:spPr/>
      <dgm:t>
        <a:bodyPr/>
        <a:lstStyle/>
        <a:p>
          <a:endParaRPr lang="en-US"/>
        </a:p>
      </dgm:t>
    </dgm:pt>
    <dgm:pt modelId="{19E4A3F0-F2D8-7445-956C-D913D468A864}">
      <dgm:prSet phldrT="[Text]"/>
      <dgm:spPr/>
      <dgm:t>
        <a:bodyPr/>
        <a:lstStyle/>
        <a:p>
          <a:r>
            <a:rPr lang="en-US" dirty="0"/>
            <a:t>OAA preliminary review and support</a:t>
          </a:r>
        </a:p>
      </dgm:t>
    </dgm:pt>
    <dgm:pt modelId="{5FFC409E-629A-5B49-A37C-A18903DC814A}" type="parTrans" cxnId="{E1D7692B-943D-EA40-8894-FD2C656ED252}">
      <dgm:prSet/>
      <dgm:spPr/>
      <dgm:t>
        <a:bodyPr/>
        <a:lstStyle/>
        <a:p>
          <a:endParaRPr lang="en-US"/>
        </a:p>
      </dgm:t>
    </dgm:pt>
    <dgm:pt modelId="{ACD6484C-D0DD-EB40-81C8-07BF74C8F39B}" type="sibTrans" cxnId="{E1D7692B-943D-EA40-8894-FD2C656ED252}">
      <dgm:prSet/>
      <dgm:spPr/>
      <dgm:t>
        <a:bodyPr/>
        <a:lstStyle/>
        <a:p>
          <a:endParaRPr lang="en-US"/>
        </a:p>
      </dgm:t>
    </dgm:pt>
    <dgm:pt modelId="{B5B9E497-F0E3-8541-9088-AB6229D16558}">
      <dgm:prSet phldrT="[Text]"/>
      <dgm:spPr/>
      <dgm:t>
        <a:bodyPr/>
        <a:lstStyle/>
        <a:p>
          <a:endParaRPr lang="en-US" dirty="0"/>
        </a:p>
        <a:p>
          <a:r>
            <a:rPr lang="en-US" dirty="0"/>
            <a:t>BOT preliminary review</a:t>
          </a:r>
        </a:p>
        <a:p>
          <a:endParaRPr lang="en-US" dirty="0"/>
        </a:p>
      </dgm:t>
    </dgm:pt>
    <dgm:pt modelId="{42790975-960E-4847-8C4D-6A597F966F86}" type="parTrans" cxnId="{3F41D6C9-AB5A-3C47-BEFE-F7C40A484470}">
      <dgm:prSet/>
      <dgm:spPr/>
      <dgm:t>
        <a:bodyPr/>
        <a:lstStyle/>
        <a:p>
          <a:endParaRPr lang="en-US"/>
        </a:p>
      </dgm:t>
    </dgm:pt>
    <dgm:pt modelId="{8E2BB4E6-682E-7F47-96B3-A25D2BB7EC03}" type="sibTrans" cxnId="{3F41D6C9-AB5A-3C47-BEFE-F7C40A484470}">
      <dgm:prSet/>
      <dgm:spPr/>
      <dgm:t>
        <a:bodyPr/>
        <a:lstStyle/>
        <a:p>
          <a:endParaRPr lang="en-US"/>
        </a:p>
      </dgm:t>
    </dgm:pt>
    <dgm:pt modelId="{41BB0B7C-E8E5-424D-BE37-0C891D04220D}">
      <dgm:prSet/>
      <dgm:spPr/>
      <dgm:t>
        <a:bodyPr/>
        <a:lstStyle/>
        <a:p>
          <a:r>
            <a:rPr lang="en-US" dirty="0"/>
            <a:t>Department recommendation</a:t>
          </a:r>
        </a:p>
        <a:p>
          <a:endParaRPr lang="en-US" dirty="0"/>
        </a:p>
      </dgm:t>
    </dgm:pt>
    <dgm:pt modelId="{3C6D4B86-5A14-E248-989E-DDB108FCF78A}" type="parTrans" cxnId="{7E6686BA-7D36-0344-9A06-01D145F5D60D}">
      <dgm:prSet/>
      <dgm:spPr/>
      <dgm:t>
        <a:bodyPr/>
        <a:lstStyle/>
        <a:p>
          <a:endParaRPr lang="en-US"/>
        </a:p>
      </dgm:t>
    </dgm:pt>
    <dgm:pt modelId="{97F2F3E2-23F6-1A43-B0A5-11C25134515B}" type="sibTrans" cxnId="{7E6686BA-7D36-0344-9A06-01D145F5D60D}">
      <dgm:prSet/>
      <dgm:spPr/>
      <dgm:t>
        <a:bodyPr/>
        <a:lstStyle/>
        <a:p>
          <a:endParaRPr lang="en-US"/>
        </a:p>
      </dgm:t>
    </dgm:pt>
    <dgm:pt modelId="{6D1269F1-4657-204C-AC44-B9C1BBB8F57D}">
      <dgm:prSet/>
      <dgm:spPr/>
      <dgm:t>
        <a:bodyPr/>
        <a:lstStyle/>
        <a:p>
          <a:r>
            <a:rPr lang="en-US" dirty="0"/>
            <a:t>College recommendation</a:t>
          </a:r>
        </a:p>
        <a:p>
          <a:endParaRPr lang="en-US" dirty="0"/>
        </a:p>
      </dgm:t>
    </dgm:pt>
    <dgm:pt modelId="{59004444-3758-E145-AD73-AC8913B96C4B}" type="parTrans" cxnId="{BF69A96B-53AB-B042-866A-F104BDF3E9E1}">
      <dgm:prSet/>
      <dgm:spPr/>
      <dgm:t>
        <a:bodyPr/>
        <a:lstStyle/>
        <a:p>
          <a:endParaRPr lang="en-US"/>
        </a:p>
      </dgm:t>
    </dgm:pt>
    <dgm:pt modelId="{9469F021-7BAA-5F4F-9EE2-EE0CA28E3CFA}" type="sibTrans" cxnId="{BF69A96B-53AB-B042-866A-F104BDF3E9E1}">
      <dgm:prSet/>
      <dgm:spPr/>
      <dgm:t>
        <a:bodyPr/>
        <a:lstStyle/>
        <a:p>
          <a:endParaRPr lang="en-US"/>
        </a:p>
      </dgm:t>
    </dgm:pt>
    <dgm:pt modelId="{847423AF-EECE-F748-BC84-62AD320CA640}">
      <dgm:prSet/>
      <dgm:spPr/>
      <dgm:t>
        <a:bodyPr/>
        <a:lstStyle/>
        <a:p>
          <a:r>
            <a:rPr lang="en-US" dirty="0"/>
            <a:t>Academic Senate recommendation</a:t>
          </a:r>
        </a:p>
      </dgm:t>
    </dgm:pt>
    <dgm:pt modelId="{7E162DAA-5A1A-3C48-B0B7-2C79B095D2DC}" type="parTrans" cxnId="{DB61FB30-5063-A641-A865-E585C68A9540}">
      <dgm:prSet/>
      <dgm:spPr/>
      <dgm:t>
        <a:bodyPr/>
        <a:lstStyle/>
        <a:p>
          <a:endParaRPr lang="en-US"/>
        </a:p>
      </dgm:t>
    </dgm:pt>
    <dgm:pt modelId="{780D8D38-3FB0-2849-BFF6-366B1351BFF0}" type="sibTrans" cxnId="{DB61FB30-5063-A641-A865-E585C68A9540}">
      <dgm:prSet/>
      <dgm:spPr/>
      <dgm:t>
        <a:bodyPr/>
        <a:lstStyle/>
        <a:p>
          <a:endParaRPr lang="en-US"/>
        </a:p>
      </dgm:t>
    </dgm:pt>
    <dgm:pt modelId="{B9062470-447C-4544-BAF3-62BE602B04E8}">
      <dgm:prSet/>
      <dgm:spPr/>
      <dgm:t>
        <a:bodyPr/>
        <a:lstStyle/>
        <a:p>
          <a:r>
            <a:rPr lang="en-US" dirty="0"/>
            <a:t>BOT Approval</a:t>
          </a:r>
        </a:p>
        <a:p>
          <a:endParaRPr lang="en-US" dirty="0"/>
        </a:p>
      </dgm:t>
    </dgm:pt>
    <dgm:pt modelId="{E93D1C82-C1C3-4846-B9D2-964B32499AD2}" type="parTrans" cxnId="{ABBAEADD-06F3-6847-8942-B9EE947761A8}">
      <dgm:prSet/>
      <dgm:spPr/>
      <dgm:t>
        <a:bodyPr/>
        <a:lstStyle/>
        <a:p>
          <a:endParaRPr lang="en-US"/>
        </a:p>
      </dgm:t>
    </dgm:pt>
    <dgm:pt modelId="{CD25B7BF-B1CA-D34E-A285-182EB70E2A56}" type="sibTrans" cxnId="{ABBAEADD-06F3-6847-8942-B9EE947761A8}">
      <dgm:prSet/>
      <dgm:spPr/>
      <dgm:t>
        <a:bodyPr/>
        <a:lstStyle/>
        <a:p>
          <a:endParaRPr lang="en-US"/>
        </a:p>
      </dgm:t>
    </dgm:pt>
    <dgm:pt modelId="{7A7EA333-FE04-BF4B-811E-EE2AF15C5160}">
      <dgm:prSet/>
      <dgm:spPr/>
      <dgm:t>
        <a:bodyPr/>
        <a:lstStyle/>
        <a:p>
          <a:r>
            <a:rPr lang="en-US" dirty="0"/>
            <a:t>OAA endorsement</a:t>
          </a:r>
        </a:p>
      </dgm:t>
    </dgm:pt>
    <dgm:pt modelId="{07E258CA-E82E-C246-B2BB-693D84B18B8E}" type="parTrans" cxnId="{70C99950-FB9D-6044-89B3-E328770FA071}">
      <dgm:prSet/>
      <dgm:spPr/>
      <dgm:t>
        <a:bodyPr/>
        <a:lstStyle/>
        <a:p>
          <a:endParaRPr lang="en-US"/>
        </a:p>
      </dgm:t>
    </dgm:pt>
    <dgm:pt modelId="{5C480A17-1D88-FF49-A8E9-DA79F17C5578}" type="sibTrans" cxnId="{70C99950-FB9D-6044-89B3-E328770FA071}">
      <dgm:prSet/>
      <dgm:spPr/>
      <dgm:t>
        <a:bodyPr/>
        <a:lstStyle/>
        <a:p>
          <a:endParaRPr lang="en-US"/>
        </a:p>
      </dgm:t>
    </dgm:pt>
    <dgm:pt modelId="{AA7680D3-EFBC-3340-8C33-E4656154A58A}" type="pres">
      <dgm:prSet presAssocID="{D5F88121-EF84-EF4E-8603-88A2E8BD2794}" presName="Name0" presStyleCnt="0">
        <dgm:presLayoutVars>
          <dgm:dir/>
          <dgm:animLvl val="lvl"/>
          <dgm:resizeHandles val="exact"/>
        </dgm:presLayoutVars>
      </dgm:prSet>
      <dgm:spPr/>
    </dgm:pt>
    <dgm:pt modelId="{87026AA4-80C0-3040-BF02-990830CA514C}" type="pres">
      <dgm:prSet presAssocID="{D4FD8020-B1E0-0D44-9B14-30D2B640A201}" presName="Name8" presStyleCnt="0"/>
      <dgm:spPr/>
    </dgm:pt>
    <dgm:pt modelId="{857FC66E-322E-3E4D-BC0F-6205FE4D334D}" type="pres">
      <dgm:prSet presAssocID="{D4FD8020-B1E0-0D44-9B14-30D2B640A201}" presName="level" presStyleLbl="node1" presStyleIdx="0" presStyleCnt="8">
        <dgm:presLayoutVars>
          <dgm:chMax val="1"/>
          <dgm:bulletEnabled val="1"/>
        </dgm:presLayoutVars>
      </dgm:prSet>
      <dgm:spPr/>
    </dgm:pt>
    <dgm:pt modelId="{ADC9AA85-88E7-E747-B83C-6BFC77E4D1F5}" type="pres">
      <dgm:prSet presAssocID="{D4FD8020-B1E0-0D44-9B14-30D2B640A201}" presName="levelTx" presStyleLbl="revTx" presStyleIdx="0" presStyleCnt="0">
        <dgm:presLayoutVars>
          <dgm:chMax val="1"/>
          <dgm:bulletEnabled val="1"/>
        </dgm:presLayoutVars>
      </dgm:prSet>
      <dgm:spPr/>
    </dgm:pt>
    <dgm:pt modelId="{4722AFDD-17E1-AB4B-AA14-1334B6308048}" type="pres">
      <dgm:prSet presAssocID="{19E4A3F0-F2D8-7445-956C-D913D468A864}" presName="Name8" presStyleCnt="0"/>
      <dgm:spPr/>
    </dgm:pt>
    <dgm:pt modelId="{03A8F17F-86F2-0943-8BC6-F3DFBD8B3426}" type="pres">
      <dgm:prSet presAssocID="{19E4A3F0-F2D8-7445-956C-D913D468A864}" presName="level" presStyleLbl="node1" presStyleIdx="1" presStyleCnt="8">
        <dgm:presLayoutVars>
          <dgm:chMax val="1"/>
          <dgm:bulletEnabled val="1"/>
        </dgm:presLayoutVars>
      </dgm:prSet>
      <dgm:spPr/>
    </dgm:pt>
    <dgm:pt modelId="{012E31AD-5F50-1449-BA89-12F4AE4842A3}" type="pres">
      <dgm:prSet presAssocID="{19E4A3F0-F2D8-7445-956C-D913D468A864}" presName="levelTx" presStyleLbl="revTx" presStyleIdx="0" presStyleCnt="0">
        <dgm:presLayoutVars>
          <dgm:chMax val="1"/>
          <dgm:bulletEnabled val="1"/>
        </dgm:presLayoutVars>
      </dgm:prSet>
      <dgm:spPr/>
    </dgm:pt>
    <dgm:pt modelId="{121761EF-B7B5-1C4D-AEC9-D8A1FAF4FB2D}" type="pres">
      <dgm:prSet presAssocID="{B5B9E497-F0E3-8541-9088-AB6229D16558}" presName="Name8" presStyleCnt="0"/>
      <dgm:spPr/>
    </dgm:pt>
    <dgm:pt modelId="{94D232EE-7D75-5F46-B002-2501686D863D}" type="pres">
      <dgm:prSet presAssocID="{B5B9E497-F0E3-8541-9088-AB6229D16558}" presName="level" presStyleLbl="node1" presStyleIdx="2" presStyleCnt="8">
        <dgm:presLayoutVars>
          <dgm:chMax val="1"/>
          <dgm:bulletEnabled val="1"/>
        </dgm:presLayoutVars>
      </dgm:prSet>
      <dgm:spPr/>
    </dgm:pt>
    <dgm:pt modelId="{C0EC2434-0E64-C64D-8490-9422AB7CF131}" type="pres">
      <dgm:prSet presAssocID="{B5B9E497-F0E3-8541-9088-AB6229D16558}" presName="levelTx" presStyleLbl="revTx" presStyleIdx="0" presStyleCnt="0">
        <dgm:presLayoutVars>
          <dgm:chMax val="1"/>
          <dgm:bulletEnabled val="1"/>
        </dgm:presLayoutVars>
      </dgm:prSet>
      <dgm:spPr/>
    </dgm:pt>
    <dgm:pt modelId="{D42ADDB0-57AB-3C49-909A-801B20185416}" type="pres">
      <dgm:prSet presAssocID="{41BB0B7C-E8E5-424D-BE37-0C891D04220D}" presName="Name8" presStyleCnt="0"/>
      <dgm:spPr/>
    </dgm:pt>
    <dgm:pt modelId="{5182A215-0967-3B45-85FA-6B4662E8BA9E}" type="pres">
      <dgm:prSet presAssocID="{41BB0B7C-E8E5-424D-BE37-0C891D04220D}" presName="level" presStyleLbl="node1" presStyleIdx="3" presStyleCnt="8">
        <dgm:presLayoutVars>
          <dgm:chMax val="1"/>
          <dgm:bulletEnabled val="1"/>
        </dgm:presLayoutVars>
      </dgm:prSet>
      <dgm:spPr/>
    </dgm:pt>
    <dgm:pt modelId="{70B0A1A0-F7AA-3A43-AD55-F1FD23685D0B}" type="pres">
      <dgm:prSet presAssocID="{41BB0B7C-E8E5-424D-BE37-0C891D04220D}" presName="levelTx" presStyleLbl="revTx" presStyleIdx="0" presStyleCnt="0">
        <dgm:presLayoutVars>
          <dgm:chMax val="1"/>
          <dgm:bulletEnabled val="1"/>
        </dgm:presLayoutVars>
      </dgm:prSet>
      <dgm:spPr/>
    </dgm:pt>
    <dgm:pt modelId="{D5EBECAC-0D09-2642-B0FE-AD416F70B629}" type="pres">
      <dgm:prSet presAssocID="{6D1269F1-4657-204C-AC44-B9C1BBB8F57D}" presName="Name8" presStyleCnt="0"/>
      <dgm:spPr/>
    </dgm:pt>
    <dgm:pt modelId="{ADA24320-8E69-1540-B110-980F97B04B59}" type="pres">
      <dgm:prSet presAssocID="{6D1269F1-4657-204C-AC44-B9C1BBB8F57D}" presName="level" presStyleLbl="node1" presStyleIdx="4" presStyleCnt="8">
        <dgm:presLayoutVars>
          <dgm:chMax val="1"/>
          <dgm:bulletEnabled val="1"/>
        </dgm:presLayoutVars>
      </dgm:prSet>
      <dgm:spPr/>
    </dgm:pt>
    <dgm:pt modelId="{C6B6C15D-682D-3C44-B43F-5746F9D350AA}" type="pres">
      <dgm:prSet presAssocID="{6D1269F1-4657-204C-AC44-B9C1BBB8F57D}" presName="levelTx" presStyleLbl="revTx" presStyleIdx="0" presStyleCnt="0">
        <dgm:presLayoutVars>
          <dgm:chMax val="1"/>
          <dgm:bulletEnabled val="1"/>
        </dgm:presLayoutVars>
      </dgm:prSet>
      <dgm:spPr/>
    </dgm:pt>
    <dgm:pt modelId="{243A499D-A60E-784C-BEF4-66E5BAC7EA86}" type="pres">
      <dgm:prSet presAssocID="{847423AF-EECE-F748-BC84-62AD320CA640}" presName="Name8" presStyleCnt="0"/>
      <dgm:spPr/>
    </dgm:pt>
    <dgm:pt modelId="{5B204878-8B8D-1643-9640-2351EFA0D305}" type="pres">
      <dgm:prSet presAssocID="{847423AF-EECE-F748-BC84-62AD320CA640}" presName="level" presStyleLbl="node1" presStyleIdx="5" presStyleCnt="8">
        <dgm:presLayoutVars>
          <dgm:chMax val="1"/>
          <dgm:bulletEnabled val="1"/>
        </dgm:presLayoutVars>
      </dgm:prSet>
      <dgm:spPr/>
    </dgm:pt>
    <dgm:pt modelId="{AB2F1CEF-45DF-2F45-82DA-FD439A33A5F7}" type="pres">
      <dgm:prSet presAssocID="{847423AF-EECE-F748-BC84-62AD320CA640}" presName="levelTx" presStyleLbl="revTx" presStyleIdx="0" presStyleCnt="0">
        <dgm:presLayoutVars>
          <dgm:chMax val="1"/>
          <dgm:bulletEnabled val="1"/>
        </dgm:presLayoutVars>
      </dgm:prSet>
      <dgm:spPr/>
    </dgm:pt>
    <dgm:pt modelId="{18552B8A-B882-654C-AA50-A9D1DFCD9CFF}" type="pres">
      <dgm:prSet presAssocID="{7A7EA333-FE04-BF4B-811E-EE2AF15C5160}" presName="Name8" presStyleCnt="0"/>
      <dgm:spPr/>
    </dgm:pt>
    <dgm:pt modelId="{6BCA649F-2CC3-0B45-A7F4-0610EA10D2D2}" type="pres">
      <dgm:prSet presAssocID="{7A7EA333-FE04-BF4B-811E-EE2AF15C5160}" presName="level" presStyleLbl="node1" presStyleIdx="6" presStyleCnt="8">
        <dgm:presLayoutVars>
          <dgm:chMax val="1"/>
          <dgm:bulletEnabled val="1"/>
        </dgm:presLayoutVars>
      </dgm:prSet>
      <dgm:spPr/>
    </dgm:pt>
    <dgm:pt modelId="{20620173-BFDA-F94C-9D8D-9FBA8EB764E4}" type="pres">
      <dgm:prSet presAssocID="{7A7EA333-FE04-BF4B-811E-EE2AF15C5160}" presName="levelTx" presStyleLbl="revTx" presStyleIdx="0" presStyleCnt="0">
        <dgm:presLayoutVars>
          <dgm:chMax val="1"/>
          <dgm:bulletEnabled val="1"/>
        </dgm:presLayoutVars>
      </dgm:prSet>
      <dgm:spPr/>
    </dgm:pt>
    <dgm:pt modelId="{1E6846A9-A7CD-7048-AEF6-2D3EB5C5A975}" type="pres">
      <dgm:prSet presAssocID="{B9062470-447C-4544-BAF3-62BE602B04E8}" presName="Name8" presStyleCnt="0"/>
      <dgm:spPr/>
    </dgm:pt>
    <dgm:pt modelId="{BB754867-9FA0-864E-A24F-C45721A5F3F3}" type="pres">
      <dgm:prSet presAssocID="{B9062470-447C-4544-BAF3-62BE602B04E8}" presName="level" presStyleLbl="node1" presStyleIdx="7" presStyleCnt="8">
        <dgm:presLayoutVars>
          <dgm:chMax val="1"/>
          <dgm:bulletEnabled val="1"/>
        </dgm:presLayoutVars>
      </dgm:prSet>
      <dgm:spPr/>
    </dgm:pt>
    <dgm:pt modelId="{A896D919-47BA-134B-B4CF-625D16F47F94}" type="pres">
      <dgm:prSet presAssocID="{B9062470-447C-4544-BAF3-62BE602B04E8}" presName="levelTx" presStyleLbl="revTx" presStyleIdx="0" presStyleCnt="0">
        <dgm:presLayoutVars>
          <dgm:chMax val="1"/>
          <dgm:bulletEnabled val="1"/>
        </dgm:presLayoutVars>
      </dgm:prSet>
      <dgm:spPr/>
    </dgm:pt>
  </dgm:ptLst>
  <dgm:cxnLst>
    <dgm:cxn modelId="{D7ABBD05-979D-BC4E-B885-BA064CF45489}" type="presOf" srcId="{B5B9E497-F0E3-8541-9088-AB6229D16558}" destId="{C0EC2434-0E64-C64D-8490-9422AB7CF131}" srcOrd="1" destOrd="0" presId="urn:microsoft.com/office/officeart/2005/8/layout/pyramid3"/>
    <dgm:cxn modelId="{9E3C2807-B4BE-5F44-8EB9-D0BF32D814DA}" type="presOf" srcId="{847423AF-EECE-F748-BC84-62AD320CA640}" destId="{5B204878-8B8D-1643-9640-2351EFA0D305}" srcOrd="0" destOrd="0" presId="urn:microsoft.com/office/officeart/2005/8/layout/pyramid3"/>
    <dgm:cxn modelId="{ED51B30C-4C09-534E-AC11-BA65C39AE8D3}" type="presOf" srcId="{D5F88121-EF84-EF4E-8603-88A2E8BD2794}" destId="{AA7680D3-EFBC-3340-8C33-E4656154A58A}" srcOrd="0" destOrd="0" presId="urn:microsoft.com/office/officeart/2005/8/layout/pyramid3"/>
    <dgm:cxn modelId="{AB07B11A-F090-2F4A-8169-4146D2D47F93}" type="presOf" srcId="{41BB0B7C-E8E5-424D-BE37-0C891D04220D}" destId="{70B0A1A0-F7AA-3A43-AD55-F1FD23685D0B}" srcOrd="1" destOrd="0" presId="urn:microsoft.com/office/officeart/2005/8/layout/pyramid3"/>
    <dgm:cxn modelId="{5E0D8620-EE06-094E-89FC-6B92871A927B}" type="presOf" srcId="{7A7EA333-FE04-BF4B-811E-EE2AF15C5160}" destId="{6BCA649F-2CC3-0B45-A7F4-0610EA10D2D2}" srcOrd="0" destOrd="0" presId="urn:microsoft.com/office/officeart/2005/8/layout/pyramid3"/>
    <dgm:cxn modelId="{E1D7692B-943D-EA40-8894-FD2C656ED252}" srcId="{D5F88121-EF84-EF4E-8603-88A2E8BD2794}" destId="{19E4A3F0-F2D8-7445-956C-D913D468A864}" srcOrd="1" destOrd="0" parTransId="{5FFC409E-629A-5B49-A37C-A18903DC814A}" sibTransId="{ACD6484C-D0DD-EB40-81C8-07BF74C8F39B}"/>
    <dgm:cxn modelId="{53CC792E-2AEE-AE47-9CCD-CA8672B64411}" type="presOf" srcId="{B9062470-447C-4544-BAF3-62BE602B04E8}" destId="{BB754867-9FA0-864E-A24F-C45721A5F3F3}" srcOrd="0" destOrd="0" presId="urn:microsoft.com/office/officeart/2005/8/layout/pyramid3"/>
    <dgm:cxn modelId="{DB61FB30-5063-A641-A865-E585C68A9540}" srcId="{D5F88121-EF84-EF4E-8603-88A2E8BD2794}" destId="{847423AF-EECE-F748-BC84-62AD320CA640}" srcOrd="5" destOrd="0" parTransId="{7E162DAA-5A1A-3C48-B0B7-2C79B095D2DC}" sibTransId="{780D8D38-3FB0-2849-BFF6-366B1351BFF0}"/>
    <dgm:cxn modelId="{B38E3432-BA9E-344F-9FF0-741654A554E4}" type="presOf" srcId="{6D1269F1-4657-204C-AC44-B9C1BBB8F57D}" destId="{ADA24320-8E69-1540-B110-980F97B04B59}" srcOrd="0" destOrd="0" presId="urn:microsoft.com/office/officeart/2005/8/layout/pyramid3"/>
    <dgm:cxn modelId="{7340553F-D1BD-C947-AB56-F35A0DB4D020}" type="presOf" srcId="{7A7EA333-FE04-BF4B-811E-EE2AF15C5160}" destId="{20620173-BFDA-F94C-9D8D-9FBA8EB764E4}" srcOrd="1" destOrd="0" presId="urn:microsoft.com/office/officeart/2005/8/layout/pyramid3"/>
    <dgm:cxn modelId="{94201440-745B-3D45-AB0E-C45E87E7CD85}" type="presOf" srcId="{19E4A3F0-F2D8-7445-956C-D913D468A864}" destId="{03A8F17F-86F2-0943-8BC6-F3DFBD8B3426}" srcOrd="0" destOrd="0" presId="urn:microsoft.com/office/officeart/2005/8/layout/pyramid3"/>
    <dgm:cxn modelId="{70C99950-FB9D-6044-89B3-E328770FA071}" srcId="{D5F88121-EF84-EF4E-8603-88A2E8BD2794}" destId="{7A7EA333-FE04-BF4B-811E-EE2AF15C5160}" srcOrd="6" destOrd="0" parTransId="{07E258CA-E82E-C246-B2BB-693D84B18B8E}" sibTransId="{5C480A17-1D88-FF49-A8E9-DA79F17C5578}"/>
    <dgm:cxn modelId="{BF69A96B-53AB-B042-866A-F104BDF3E9E1}" srcId="{D5F88121-EF84-EF4E-8603-88A2E8BD2794}" destId="{6D1269F1-4657-204C-AC44-B9C1BBB8F57D}" srcOrd="4" destOrd="0" parTransId="{59004444-3758-E145-AD73-AC8913B96C4B}" sibTransId="{9469F021-7BAA-5F4F-9EE2-EE0CA28E3CFA}"/>
    <dgm:cxn modelId="{F8C05C7F-A5D6-ED45-B898-B464D0FFBF2E}" srcId="{D5F88121-EF84-EF4E-8603-88A2E8BD2794}" destId="{D4FD8020-B1E0-0D44-9B14-30D2B640A201}" srcOrd="0" destOrd="0" parTransId="{CBB2EE60-0F97-BD40-A47A-4CFBD692DBDD}" sibTransId="{F149A125-9CED-3548-8485-61BF99D0D8A3}"/>
    <dgm:cxn modelId="{CC117388-7AE1-7848-8F0F-043A100C0D27}" type="presOf" srcId="{19E4A3F0-F2D8-7445-956C-D913D468A864}" destId="{012E31AD-5F50-1449-BA89-12F4AE4842A3}" srcOrd="1" destOrd="0" presId="urn:microsoft.com/office/officeart/2005/8/layout/pyramid3"/>
    <dgm:cxn modelId="{4E45B58C-47F7-7347-AF06-CE265174882D}" type="presOf" srcId="{41BB0B7C-E8E5-424D-BE37-0C891D04220D}" destId="{5182A215-0967-3B45-85FA-6B4662E8BA9E}" srcOrd="0" destOrd="0" presId="urn:microsoft.com/office/officeart/2005/8/layout/pyramid3"/>
    <dgm:cxn modelId="{BBD81C96-B88B-E347-B7A6-B3B2F78A3161}" type="presOf" srcId="{6D1269F1-4657-204C-AC44-B9C1BBB8F57D}" destId="{C6B6C15D-682D-3C44-B43F-5746F9D350AA}" srcOrd="1" destOrd="0" presId="urn:microsoft.com/office/officeart/2005/8/layout/pyramid3"/>
    <dgm:cxn modelId="{D567339B-B47A-2049-9C8A-ECB7D67152F3}" type="presOf" srcId="{D4FD8020-B1E0-0D44-9B14-30D2B640A201}" destId="{857FC66E-322E-3E4D-BC0F-6205FE4D334D}" srcOrd="0" destOrd="0" presId="urn:microsoft.com/office/officeart/2005/8/layout/pyramid3"/>
    <dgm:cxn modelId="{884A7AA6-D124-D340-B62F-8DDFAAC49FAB}" type="presOf" srcId="{B5B9E497-F0E3-8541-9088-AB6229D16558}" destId="{94D232EE-7D75-5F46-B002-2501686D863D}" srcOrd="0" destOrd="0" presId="urn:microsoft.com/office/officeart/2005/8/layout/pyramid3"/>
    <dgm:cxn modelId="{7E6686BA-7D36-0344-9A06-01D145F5D60D}" srcId="{D5F88121-EF84-EF4E-8603-88A2E8BD2794}" destId="{41BB0B7C-E8E5-424D-BE37-0C891D04220D}" srcOrd="3" destOrd="0" parTransId="{3C6D4B86-5A14-E248-989E-DDB108FCF78A}" sibTransId="{97F2F3E2-23F6-1A43-B0A5-11C25134515B}"/>
    <dgm:cxn modelId="{268371BB-F225-A141-A6D0-E08CA97A59D9}" type="presOf" srcId="{B9062470-447C-4544-BAF3-62BE602B04E8}" destId="{A896D919-47BA-134B-B4CF-625D16F47F94}" srcOrd="1" destOrd="0" presId="urn:microsoft.com/office/officeart/2005/8/layout/pyramid3"/>
    <dgm:cxn modelId="{3F41D6C9-AB5A-3C47-BEFE-F7C40A484470}" srcId="{D5F88121-EF84-EF4E-8603-88A2E8BD2794}" destId="{B5B9E497-F0E3-8541-9088-AB6229D16558}" srcOrd="2" destOrd="0" parTransId="{42790975-960E-4847-8C4D-6A597F966F86}" sibTransId="{8E2BB4E6-682E-7F47-96B3-A25D2BB7EC03}"/>
    <dgm:cxn modelId="{27F83BD8-1704-5548-98B2-F7F610C6227C}" type="presOf" srcId="{D4FD8020-B1E0-0D44-9B14-30D2B640A201}" destId="{ADC9AA85-88E7-E747-B83C-6BFC77E4D1F5}" srcOrd="1" destOrd="0" presId="urn:microsoft.com/office/officeart/2005/8/layout/pyramid3"/>
    <dgm:cxn modelId="{ABBAEADD-06F3-6847-8942-B9EE947761A8}" srcId="{D5F88121-EF84-EF4E-8603-88A2E8BD2794}" destId="{B9062470-447C-4544-BAF3-62BE602B04E8}" srcOrd="7" destOrd="0" parTransId="{E93D1C82-C1C3-4846-B9D2-964B32499AD2}" sibTransId="{CD25B7BF-B1CA-D34E-A285-182EB70E2A56}"/>
    <dgm:cxn modelId="{9E86BBF4-8347-FF4C-9BDD-D9C570CE3988}" type="presOf" srcId="{847423AF-EECE-F748-BC84-62AD320CA640}" destId="{AB2F1CEF-45DF-2F45-82DA-FD439A33A5F7}" srcOrd="1" destOrd="0" presId="urn:microsoft.com/office/officeart/2005/8/layout/pyramid3"/>
    <dgm:cxn modelId="{39F09524-D528-D545-A576-939E4DC7BD88}" type="presParOf" srcId="{AA7680D3-EFBC-3340-8C33-E4656154A58A}" destId="{87026AA4-80C0-3040-BF02-990830CA514C}" srcOrd="0" destOrd="0" presId="urn:microsoft.com/office/officeart/2005/8/layout/pyramid3"/>
    <dgm:cxn modelId="{0F6E4B13-71B9-BE4A-9D4C-BCA5BB59AD70}" type="presParOf" srcId="{87026AA4-80C0-3040-BF02-990830CA514C}" destId="{857FC66E-322E-3E4D-BC0F-6205FE4D334D}" srcOrd="0" destOrd="0" presId="urn:microsoft.com/office/officeart/2005/8/layout/pyramid3"/>
    <dgm:cxn modelId="{DCDD6C89-8721-F448-B6CE-E4289B536517}" type="presParOf" srcId="{87026AA4-80C0-3040-BF02-990830CA514C}" destId="{ADC9AA85-88E7-E747-B83C-6BFC77E4D1F5}" srcOrd="1" destOrd="0" presId="urn:microsoft.com/office/officeart/2005/8/layout/pyramid3"/>
    <dgm:cxn modelId="{513A6F66-CAD0-4540-8AA6-56D407E8EB11}" type="presParOf" srcId="{AA7680D3-EFBC-3340-8C33-E4656154A58A}" destId="{4722AFDD-17E1-AB4B-AA14-1334B6308048}" srcOrd="1" destOrd="0" presId="urn:microsoft.com/office/officeart/2005/8/layout/pyramid3"/>
    <dgm:cxn modelId="{5C65864D-F252-094E-91C4-28E19E31E412}" type="presParOf" srcId="{4722AFDD-17E1-AB4B-AA14-1334B6308048}" destId="{03A8F17F-86F2-0943-8BC6-F3DFBD8B3426}" srcOrd="0" destOrd="0" presId="urn:microsoft.com/office/officeart/2005/8/layout/pyramid3"/>
    <dgm:cxn modelId="{4BE61649-65C2-3049-ACAE-2D18E2B4EFB8}" type="presParOf" srcId="{4722AFDD-17E1-AB4B-AA14-1334B6308048}" destId="{012E31AD-5F50-1449-BA89-12F4AE4842A3}" srcOrd="1" destOrd="0" presId="urn:microsoft.com/office/officeart/2005/8/layout/pyramid3"/>
    <dgm:cxn modelId="{A20FFB52-DD94-7448-B1F0-956D2F84B329}" type="presParOf" srcId="{AA7680D3-EFBC-3340-8C33-E4656154A58A}" destId="{121761EF-B7B5-1C4D-AEC9-D8A1FAF4FB2D}" srcOrd="2" destOrd="0" presId="urn:microsoft.com/office/officeart/2005/8/layout/pyramid3"/>
    <dgm:cxn modelId="{18667FAD-D977-0544-B9A1-6CF0141EEF50}" type="presParOf" srcId="{121761EF-B7B5-1C4D-AEC9-D8A1FAF4FB2D}" destId="{94D232EE-7D75-5F46-B002-2501686D863D}" srcOrd="0" destOrd="0" presId="urn:microsoft.com/office/officeart/2005/8/layout/pyramid3"/>
    <dgm:cxn modelId="{964E8754-3E61-F341-8B8F-F8197AB2C771}" type="presParOf" srcId="{121761EF-B7B5-1C4D-AEC9-D8A1FAF4FB2D}" destId="{C0EC2434-0E64-C64D-8490-9422AB7CF131}" srcOrd="1" destOrd="0" presId="urn:microsoft.com/office/officeart/2005/8/layout/pyramid3"/>
    <dgm:cxn modelId="{0E543E96-A82D-C14A-B15C-0E0244B35E5D}" type="presParOf" srcId="{AA7680D3-EFBC-3340-8C33-E4656154A58A}" destId="{D42ADDB0-57AB-3C49-909A-801B20185416}" srcOrd="3" destOrd="0" presId="urn:microsoft.com/office/officeart/2005/8/layout/pyramid3"/>
    <dgm:cxn modelId="{BD81AC4C-B792-0343-90A7-24A2EDCF78A3}" type="presParOf" srcId="{D42ADDB0-57AB-3C49-909A-801B20185416}" destId="{5182A215-0967-3B45-85FA-6B4662E8BA9E}" srcOrd="0" destOrd="0" presId="urn:microsoft.com/office/officeart/2005/8/layout/pyramid3"/>
    <dgm:cxn modelId="{5958BA81-26D7-4040-965E-AE7759198133}" type="presParOf" srcId="{D42ADDB0-57AB-3C49-909A-801B20185416}" destId="{70B0A1A0-F7AA-3A43-AD55-F1FD23685D0B}" srcOrd="1" destOrd="0" presId="urn:microsoft.com/office/officeart/2005/8/layout/pyramid3"/>
    <dgm:cxn modelId="{2CA29B1E-0E3B-0248-94C5-C9EE954A46F4}" type="presParOf" srcId="{AA7680D3-EFBC-3340-8C33-E4656154A58A}" destId="{D5EBECAC-0D09-2642-B0FE-AD416F70B629}" srcOrd="4" destOrd="0" presId="urn:microsoft.com/office/officeart/2005/8/layout/pyramid3"/>
    <dgm:cxn modelId="{520FF553-37D9-E946-8898-9A716EB04EC0}" type="presParOf" srcId="{D5EBECAC-0D09-2642-B0FE-AD416F70B629}" destId="{ADA24320-8E69-1540-B110-980F97B04B59}" srcOrd="0" destOrd="0" presId="urn:microsoft.com/office/officeart/2005/8/layout/pyramid3"/>
    <dgm:cxn modelId="{0EC4DD67-CD31-2E43-ACEA-29F7531BFA38}" type="presParOf" srcId="{D5EBECAC-0D09-2642-B0FE-AD416F70B629}" destId="{C6B6C15D-682D-3C44-B43F-5746F9D350AA}" srcOrd="1" destOrd="0" presId="urn:microsoft.com/office/officeart/2005/8/layout/pyramid3"/>
    <dgm:cxn modelId="{044B871D-BE0D-064D-A3D4-E1301B26C68A}" type="presParOf" srcId="{AA7680D3-EFBC-3340-8C33-E4656154A58A}" destId="{243A499D-A60E-784C-BEF4-66E5BAC7EA86}" srcOrd="5" destOrd="0" presId="urn:microsoft.com/office/officeart/2005/8/layout/pyramid3"/>
    <dgm:cxn modelId="{D48C13B5-F3CE-F14B-960D-68BF24E84763}" type="presParOf" srcId="{243A499D-A60E-784C-BEF4-66E5BAC7EA86}" destId="{5B204878-8B8D-1643-9640-2351EFA0D305}" srcOrd="0" destOrd="0" presId="urn:microsoft.com/office/officeart/2005/8/layout/pyramid3"/>
    <dgm:cxn modelId="{9413CB89-F4CF-D840-93A0-2ED34B9335B0}" type="presParOf" srcId="{243A499D-A60E-784C-BEF4-66E5BAC7EA86}" destId="{AB2F1CEF-45DF-2F45-82DA-FD439A33A5F7}" srcOrd="1" destOrd="0" presId="urn:microsoft.com/office/officeart/2005/8/layout/pyramid3"/>
    <dgm:cxn modelId="{28C8CBBF-04DB-CC47-AF6B-E555A29E2A5A}" type="presParOf" srcId="{AA7680D3-EFBC-3340-8C33-E4656154A58A}" destId="{18552B8A-B882-654C-AA50-A9D1DFCD9CFF}" srcOrd="6" destOrd="0" presId="urn:microsoft.com/office/officeart/2005/8/layout/pyramid3"/>
    <dgm:cxn modelId="{236A305E-23BB-BE42-B47F-053468302D2B}" type="presParOf" srcId="{18552B8A-B882-654C-AA50-A9D1DFCD9CFF}" destId="{6BCA649F-2CC3-0B45-A7F4-0610EA10D2D2}" srcOrd="0" destOrd="0" presId="urn:microsoft.com/office/officeart/2005/8/layout/pyramid3"/>
    <dgm:cxn modelId="{AAC2A7E3-D8EF-6441-BE4A-8AC2478A34C6}" type="presParOf" srcId="{18552B8A-B882-654C-AA50-A9D1DFCD9CFF}" destId="{20620173-BFDA-F94C-9D8D-9FBA8EB764E4}" srcOrd="1" destOrd="0" presId="urn:microsoft.com/office/officeart/2005/8/layout/pyramid3"/>
    <dgm:cxn modelId="{6141D35F-2373-5348-A3D5-8281AC22911C}" type="presParOf" srcId="{AA7680D3-EFBC-3340-8C33-E4656154A58A}" destId="{1E6846A9-A7CD-7048-AEF6-2D3EB5C5A975}" srcOrd="7" destOrd="0" presId="urn:microsoft.com/office/officeart/2005/8/layout/pyramid3"/>
    <dgm:cxn modelId="{1C674D20-6534-6B4F-9DB1-09BAE61C4819}" type="presParOf" srcId="{1E6846A9-A7CD-7048-AEF6-2D3EB5C5A975}" destId="{BB754867-9FA0-864E-A24F-C45721A5F3F3}" srcOrd="0" destOrd="0" presId="urn:microsoft.com/office/officeart/2005/8/layout/pyramid3"/>
    <dgm:cxn modelId="{BFB5DF51-9725-2441-B645-410BA7A81D98}" type="presParOf" srcId="{1E6846A9-A7CD-7048-AEF6-2D3EB5C5A975}" destId="{A896D919-47BA-134B-B4CF-625D16F47F94}" srcOrd="1" destOrd="0" presId="urn:microsoft.com/office/officeart/2005/8/layout/pyramid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FC66E-322E-3E4D-BC0F-6205FE4D334D}">
      <dsp:nvSpPr>
        <dsp:cNvPr id="0" name=""/>
        <dsp:cNvSpPr/>
      </dsp:nvSpPr>
      <dsp:spPr>
        <a:xfrm rot="10800000">
          <a:off x="0" y="0"/>
          <a:ext cx="11782096" cy="1049282"/>
        </a:xfrm>
        <a:prstGeom prst="trapezoid">
          <a:avLst>
            <a:gd name="adj" fmla="val 93573"/>
          </a:avLst>
        </a:prstGeom>
        <a:solidFill>
          <a:schemeClr val="accent6">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Faculty or OAA proposes course change, add, deletions</a:t>
          </a:r>
        </a:p>
      </dsp:txBody>
      <dsp:txXfrm rot="-10800000">
        <a:off x="2061866" y="0"/>
        <a:ext cx="7658362" cy="1049282"/>
      </dsp:txXfrm>
    </dsp:sp>
    <dsp:sp modelId="{5182A215-0967-3B45-85FA-6B4662E8BA9E}">
      <dsp:nvSpPr>
        <dsp:cNvPr id="0" name=""/>
        <dsp:cNvSpPr/>
      </dsp:nvSpPr>
      <dsp:spPr>
        <a:xfrm rot="10800000">
          <a:off x="981841" y="1049282"/>
          <a:ext cx="9818413" cy="1049282"/>
        </a:xfrm>
        <a:prstGeom prst="trapezoid">
          <a:avLst>
            <a:gd name="adj" fmla="val 93573"/>
          </a:avLst>
        </a:prstGeom>
        <a:solidFill>
          <a:schemeClr val="accent6">
            <a:alpha val="90000"/>
            <a:hueOff val="0"/>
            <a:satOff val="0"/>
            <a:lumOff val="0"/>
            <a:alphaOff val="-8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Department recommendation</a:t>
          </a:r>
        </a:p>
        <a:p>
          <a:pPr marL="0" lvl="0" indent="0" algn="ctr" defTabSz="1111250">
            <a:lnSpc>
              <a:spcPct val="90000"/>
            </a:lnSpc>
            <a:spcBef>
              <a:spcPct val="0"/>
            </a:spcBef>
            <a:spcAft>
              <a:spcPct val="35000"/>
            </a:spcAft>
            <a:buNone/>
          </a:pPr>
          <a:endParaRPr lang="en-US" sz="2500" kern="1200" dirty="0"/>
        </a:p>
      </dsp:txBody>
      <dsp:txXfrm rot="-10800000">
        <a:off x="2700063" y="1049282"/>
        <a:ext cx="6381968" cy="1049282"/>
      </dsp:txXfrm>
    </dsp:sp>
    <dsp:sp modelId="{ADA24320-8E69-1540-B110-980F97B04B59}">
      <dsp:nvSpPr>
        <dsp:cNvPr id="0" name=""/>
        <dsp:cNvSpPr/>
      </dsp:nvSpPr>
      <dsp:spPr>
        <a:xfrm rot="10800000">
          <a:off x="1963682" y="2098565"/>
          <a:ext cx="7854730" cy="1049282"/>
        </a:xfrm>
        <a:prstGeom prst="trapezoid">
          <a:avLst>
            <a:gd name="adj" fmla="val 93573"/>
          </a:avLst>
        </a:prstGeom>
        <a:solidFill>
          <a:schemeClr val="accent6">
            <a:alpha val="90000"/>
            <a:hueOff val="0"/>
            <a:satOff val="0"/>
            <a:lumOff val="0"/>
            <a:alphaOff val="-16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College recommendation</a:t>
          </a:r>
        </a:p>
        <a:p>
          <a:pPr marL="0" lvl="0" indent="0" algn="ctr" defTabSz="1111250">
            <a:lnSpc>
              <a:spcPct val="90000"/>
            </a:lnSpc>
            <a:spcBef>
              <a:spcPct val="0"/>
            </a:spcBef>
            <a:spcAft>
              <a:spcPct val="35000"/>
            </a:spcAft>
            <a:buNone/>
          </a:pPr>
          <a:endParaRPr lang="en-US" sz="2500" kern="1200" dirty="0"/>
        </a:p>
      </dsp:txBody>
      <dsp:txXfrm rot="-10800000">
        <a:off x="3338260" y="2098565"/>
        <a:ext cx="5105574" cy="1049282"/>
      </dsp:txXfrm>
    </dsp:sp>
    <dsp:sp modelId="{5B204878-8B8D-1643-9640-2351EFA0D305}">
      <dsp:nvSpPr>
        <dsp:cNvPr id="0" name=""/>
        <dsp:cNvSpPr/>
      </dsp:nvSpPr>
      <dsp:spPr>
        <a:xfrm rot="10800000">
          <a:off x="2945524" y="3147848"/>
          <a:ext cx="5891048" cy="1049282"/>
        </a:xfrm>
        <a:prstGeom prst="trapezoid">
          <a:avLst>
            <a:gd name="adj" fmla="val 93573"/>
          </a:avLst>
        </a:prstGeom>
        <a:solidFill>
          <a:schemeClr val="accent6">
            <a:alpha val="90000"/>
            <a:hueOff val="0"/>
            <a:satOff val="0"/>
            <a:lumOff val="0"/>
            <a:alphaOff val="-24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Academic Senate recommendation</a:t>
          </a:r>
        </a:p>
      </dsp:txBody>
      <dsp:txXfrm rot="-10800000">
        <a:off x="3976457" y="3147848"/>
        <a:ext cx="3829181" cy="1049282"/>
      </dsp:txXfrm>
    </dsp:sp>
    <dsp:sp modelId="{6BCA649F-2CC3-0B45-A7F4-0610EA10D2D2}">
      <dsp:nvSpPr>
        <dsp:cNvPr id="0" name=""/>
        <dsp:cNvSpPr/>
      </dsp:nvSpPr>
      <dsp:spPr>
        <a:xfrm rot="10800000">
          <a:off x="3927365" y="4197130"/>
          <a:ext cx="3927365" cy="1049282"/>
        </a:xfrm>
        <a:prstGeom prst="trapezoid">
          <a:avLst>
            <a:gd name="adj" fmla="val 93573"/>
          </a:avLst>
        </a:prstGeom>
        <a:solidFill>
          <a:schemeClr val="accent6">
            <a:alpha val="90000"/>
            <a:hueOff val="0"/>
            <a:satOff val="0"/>
            <a:lumOff val="0"/>
            <a:alphaOff val="-32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OAA endorsement</a:t>
          </a:r>
        </a:p>
      </dsp:txBody>
      <dsp:txXfrm rot="-10800000">
        <a:off x="4614654" y="4197130"/>
        <a:ext cx="2552787" cy="1049282"/>
      </dsp:txXfrm>
    </dsp:sp>
    <dsp:sp modelId="{BB754867-9FA0-864E-A24F-C45721A5F3F3}">
      <dsp:nvSpPr>
        <dsp:cNvPr id="0" name=""/>
        <dsp:cNvSpPr/>
      </dsp:nvSpPr>
      <dsp:spPr>
        <a:xfrm rot="10800000">
          <a:off x="4909206" y="5246413"/>
          <a:ext cx="1963682" cy="1049282"/>
        </a:xfrm>
        <a:prstGeom prst="trapezoid">
          <a:avLst>
            <a:gd name="adj" fmla="val 93573"/>
          </a:avLst>
        </a:prstGeom>
        <a:solidFill>
          <a:schemeClr val="accent6">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BOT Approval</a:t>
          </a:r>
        </a:p>
        <a:p>
          <a:pPr marL="0" lvl="0" indent="0" algn="ctr" defTabSz="1111250">
            <a:lnSpc>
              <a:spcPct val="90000"/>
            </a:lnSpc>
            <a:spcBef>
              <a:spcPct val="0"/>
            </a:spcBef>
            <a:spcAft>
              <a:spcPct val="35000"/>
            </a:spcAft>
            <a:buNone/>
          </a:pPr>
          <a:endParaRPr lang="en-US" sz="2500" kern="1200" dirty="0"/>
        </a:p>
      </dsp:txBody>
      <dsp:txXfrm rot="-10800000">
        <a:off x="4909206" y="5246413"/>
        <a:ext cx="1963682" cy="1049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FC66E-322E-3E4D-BC0F-6205FE4D334D}">
      <dsp:nvSpPr>
        <dsp:cNvPr id="0" name=""/>
        <dsp:cNvSpPr/>
      </dsp:nvSpPr>
      <dsp:spPr>
        <a:xfrm rot="10800000">
          <a:off x="0" y="0"/>
          <a:ext cx="11782096" cy="1259139"/>
        </a:xfrm>
        <a:prstGeom prst="trapezoid">
          <a:avLst>
            <a:gd name="adj" fmla="val 93573"/>
          </a:avLst>
        </a:prstGeom>
        <a:solidFill>
          <a:schemeClr val="accent6">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Faculty or OAA proposes program, minor, or certificate</a:t>
          </a:r>
        </a:p>
      </dsp:txBody>
      <dsp:txXfrm rot="-10800000">
        <a:off x="2061866" y="0"/>
        <a:ext cx="7658362" cy="1259139"/>
      </dsp:txXfrm>
    </dsp:sp>
    <dsp:sp modelId="{03A8F17F-86F2-0943-8BC6-F3DFBD8B3426}">
      <dsp:nvSpPr>
        <dsp:cNvPr id="0" name=""/>
        <dsp:cNvSpPr/>
      </dsp:nvSpPr>
      <dsp:spPr>
        <a:xfrm rot="10800000">
          <a:off x="1178209" y="1259139"/>
          <a:ext cx="9425676" cy="1259139"/>
        </a:xfrm>
        <a:prstGeom prst="trapezoid">
          <a:avLst>
            <a:gd name="adj" fmla="val 93573"/>
          </a:avLst>
        </a:prstGeom>
        <a:solidFill>
          <a:schemeClr val="accent6">
            <a:alpha val="90000"/>
            <a:hueOff val="0"/>
            <a:satOff val="0"/>
            <a:lumOff val="0"/>
            <a:alpha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OAA preliminary recommendation</a:t>
          </a:r>
        </a:p>
      </dsp:txBody>
      <dsp:txXfrm rot="-10800000">
        <a:off x="2827703" y="1259139"/>
        <a:ext cx="6126689" cy="1259139"/>
      </dsp:txXfrm>
    </dsp:sp>
    <dsp:sp modelId="{5182A215-0967-3B45-85FA-6B4662E8BA9E}">
      <dsp:nvSpPr>
        <dsp:cNvPr id="0" name=""/>
        <dsp:cNvSpPr/>
      </dsp:nvSpPr>
      <dsp:spPr>
        <a:xfrm rot="10800000">
          <a:off x="2356419" y="2518278"/>
          <a:ext cx="7069257" cy="1259139"/>
        </a:xfrm>
        <a:prstGeom prst="trapezoid">
          <a:avLst>
            <a:gd name="adj" fmla="val 93573"/>
          </a:avLst>
        </a:prstGeom>
        <a:solidFill>
          <a:schemeClr val="accent6">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Department recommendation</a:t>
          </a:r>
        </a:p>
        <a:p>
          <a:pPr marL="0" lvl="0" indent="0" algn="ctr" defTabSz="1066800">
            <a:lnSpc>
              <a:spcPct val="90000"/>
            </a:lnSpc>
            <a:spcBef>
              <a:spcPct val="0"/>
            </a:spcBef>
            <a:spcAft>
              <a:spcPct val="35000"/>
            </a:spcAft>
            <a:buNone/>
          </a:pPr>
          <a:endParaRPr lang="en-US" sz="2400" kern="1200" dirty="0"/>
        </a:p>
      </dsp:txBody>
      <dsp:txXfrm rot="-10800000">
        <a:off x="3593539" y="2518278"/>
        <a:ext cx="4595017" cy="1259139"/>
      </dsp:txXfrm>
    </dsp:sp>
    <dsp:sp modelId="{ADA24320-8E69-1540-B110-980F97B04B59}">
      <dsp:nvSpPr>
        <dsp:cNvPr id="0" name=""/>
        <dsp:cNvSpPr/>
      </dsp:nvSpPr>
      <dsp:spPr>
        <a:xfrm rot="10800000">
          <a:off x="3534628" y="3777417"/>
          <a:ext cx="4712838" cy="1259139"/>
        </a:xfrm>
        <a:prstGeom prst="trapezoid">
          <a:avLst>
            <a:gd name="adj" fmla="val 93573"/>
          </a:avLst>
        </a:prstGeom>
        <a:solidFill>
          <a:schemeClr val="accent6">
            <a:alpha val="90000"/>
            <a:hueOff val="0"/>
            <a:satOff val="0"/>
            <a:lumOff val="0"/>
            <a:alphaOff val="-3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College recommendation</a:t>
          </a:r>
        </a:p>
        <a:p>
          <a:pPr marL="0" lvl="0" indent="0" algn="ctr" defTabSz="1066800">
            <a:lnSpc>
              <a:spcPct val="90000"/>
            </a:lnSpc>
            <a:spcBef>
              <a:spcPct val="0"/>
            </a:spcBef>
            <a:spcAft>
              <a:spcPct val="35000"/>
            </a:spcAft>
            <a:buNone/>
          </a:pPr>
          <a:endParaRPr lang="en-US" sz="2400" kern="1200" dirty="0"/>
        </a:p>
      </dsp:txBody>
      <dsp:txXfrm rot="-10800000">
        <a:off x="4359375" y="3777417"/>
        <a:ext cx="3063344" cy="1259139"/>
      </dsp:txXfrm>
    </dsp:sp>
    <dsp:sp modelId="{5B204878-8B8D-1643-9640-2351EFA0D305}">
      <dsp:nvSpPr>
        <dsp:cNvPr id="0" name=""/>
        <dsp:cNvSpPr/>
      </dsp:nvSpPr>
      <dsp:spPr>
        <a:xfrm rot="10800000">
          <a:off x="4712838" y="5036556"/>
          <a:ext cx="2356419" cy="1259139"/>
        </a:xfrm>
        <a:prstGeom prst="trapezoid">
          <a:avLst>
            <a:gd name="adj" fmla="val 93573"/>
          </a:avLst>
        </a:prstGeom>
        <a:solidFill>
          <a:schemeClr val="accent6">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Academic Senate recommendation</a:t>
          </a:r>
        </a:p>
      </dsp:txBody>
      <dsp:txXfrm rot="-10800000">
        <a:off x="4712838" y="5036556"/>
        <a:ext cx="2356419" cy="1259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FC66E-322E-3E4D-BC0F-6205FE4D334D}">
      <dsp:nvSpPr>
        <dsp:cNvPr id="0" name=""/>
        <dsp:cNvSpPr/>
      </dsp:nvSpPr>
      <dsp:spPr>
        <a:xfrm rot="10800000">
          <a:off x="0" y="0"/>
          <a:ext cx="11782096" cy="786962"/>
        </a:xfrm>
        <a:prstGeom prst="trapezoid">
          <a:avLst>
            <a:gd name="adj" fmla="val 93573"/>
          </a:avLst>
        </a:prstGeom>
        <a:solidFill>
          <a:schemeClr val="accent6">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Faculty or OAA proposes program, minor, or certificate</a:t>
          </a:r>
        </a:p>
      </dsp:txBody>
      <dsp:txXfrm rot="-10800000">
        <a:off x="2061866" y="0"/>
        <a:ext cx="7658362" cy="786962"/>
      </dsp:txXfrm>
    </dsp:sp>
    <dsp:sp modelId="{03A8F17F-86F2-0943-8BC6-F3DFBD8B3426}">
      <dsp:nvSpPr>
        <dsp:cNvPr id="0" name=""/>
        <dsp:cNvSpPr/>
      </dsp:nvSpPr>
      <dsp:spPr>
        <a:xfrm rot="10800000">
          <a:off x="736380" y="786961"/>
          <a:ext cx="10309334" cy="786962"/>
        </a:xfrm>
        <a:prstGeom prst="trapezoid">
          <a:avLst>
            <a:gd name="adj" fmla="val 93573"/>
          </a:avLst>
        </a:prstGeom>
        <a:solidFill>
          <a:schemeClr val="accent6">
            <a:alpha val="90000"/>
            <a:hueOff val="0"/>
            <a:satOff val="0"/>
            <a:lumOff val="0"/>
            <a:alphaOff val="-5714"/>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OAA preliminary review and support</a:t>
          </a:r>
        </a:p>
      </dsp:txBody>
      <dsp:txXfrm rot="-10800000">
        <a:off x="2540514" y="786961"/>
        <a:ext cx="6701067" cy="786962"/>
      </dsp:txXfrm>
    </dsp:sp>
    <dsp:sp modelId="{94D232EE-7D75-5F46-B002-2501686D863D}">
      <dsp:nvSpPr>
        <dsp:cNvPr id="0" name=""/>
        <dsp:cNvSpPr/>
      </dsp:nvSpPr>
      <dsp:spPr>
        <a:xfrm rot="10800000">
          <a:off x="1472761" y="1573923"/>
          <a:ext cx="8836572" cy="786962"/>
        </a:xfrm>
        <a:prstGeom prst="trapezoid">
          <a:avLst>
            <a:gd name="adj" fmla="val 93573"/>
          </a:avLst>
        </a:prstGeom>
        <a:solidFill>
          <a:schemeClr val="accent6">
            <a:alpha val="90000"/>
            <a:hueOff val="0"/>
            <a:satOff val="0"/>
            <a:lumOff val="0"/>
            <a:alphaOff val="-1142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BOT preliminary review</a:t>
          </a:r>
        </a:p>
        <a:p>
          <a:pPr marL="0" lvl="0" indent="0" algn="ctr" defTabSz="622300">
            <a:lnSpc>
              <a:spcPct val="90000"/>
            </a:lnSpc>
            <a:spcBef>
              <a:spcPct val="0"/>
            </a:spcBef>
            <a:spcAft>
              <a:spcPct val="35000"/>
            </a:spcAft>
            <a:buNone/>
          </a:pPr>
          <a:endParaRPr lang="en-US" sz="1400" kern="1200" dirty="0"/>
        </a:p>
      </dsp:txBody>
      <dsp:txXfrm rot="-10800000">
        <a:off x="3019162" y="1573923"/>
        <a:ext cx="5743771" cy="786962"/>
      </dsp:txXfrm>
    </dsp:sp>
    <dsp:sp modelId="{5182A215-0967-3B45-85FA-6B4662E8BA9E}">
      <dsp:nvSpPr>
        <dsp:cNvPr id="0" name=""/>
        <dsp:cNvSpPr/>
      </dsp:nvSpPr>
      <dsp:spPr>
        <a:xfrm rot="10800000">
          <a:off x="2209143" y="2360885"/>
          <a:ext cx="7363810" cy="786962"/>
        </a:xfrm>
        <a:prstGeom prst="trapezoid">
          <a:avLst>
            <a:gd name="adj" fmla="val 93573"/>
          </a:avLst>
        </a:prstGeom>
        <a:solidFill>
          <a:schemeClr val="accent6">
            <a:alpha val="90000"/>
            <a:hueOff val="0"/>
            <a:satOff val="0"/>
            <a:lumOff val="0"/>
            <a:alphaOff val="-17143"/>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Department recommendation</a:t>
          </a:r>
        </a:p>
        <a:p>
          <a:pPr marL="0" lvl="0" indent="0" algn="ctr" defTabSz="622300">
            <a:lnSpc>
              <a:spcPct val="90000"/>
            </a:lnSpc>
            <a:spcBef>
              <a:spcPct val="0"/>
            </a:spcBef>
            <a:spcAft>
              <a:spcPct val="35000"/>
            </a:spcAft>
            <a:buNone/>
          </a:pPr>
          <a:endParaRPr lang="en-US" sz="1400" kern="1200" dirty="0"/>
        </a:p>
      </dsp:txBody>
      <dsp:txXfrm rot="-10800000">
        <a:off x="3497809" y="2360885"/>
        <a:ext cx="4786476" cy="786962"/>
      </dsp:txXfrm>
    </dsp:sp>
    <dsp:sp modelId="{ADA24320-8E69-1540-B110-980F97B04B59}">
      <dsp:nvSpPr>
        <dsp:cNvPr id="0" name=""/>
        <dsp:cNvSpPr/>
      </dsp:nvSpPr>
      <dsp:spPr>
        <a:xfrm rot="10800000">
          <a:off x="2945524" y="3147848"/>
          <a:ext cx="5891048" cy="786962"/>
        </a:xfrm>
        <a:prstGeom prst="trapezoid">
          <a:avLst>
            <a:gd name="adj" fmla="val 93573"/>
          </a:avLst>
        </a:prstGeom>
        <a:solidFill>
          <a:schemeClr val="accent6">
            <a:alpha val="90000"/>
            <a:hueOff val="0"/>
            <a:satOff val="0"/>
            <a:lumOff val="0"/>
            <a:alphaOff val="-22857"/>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College recommendation</a:t>
          </a:r>
        </a:p>
        <a:p>
          <a:pPr marL="0" lvl="0" indent="0" algn="ctr" defTabSz="622300">
            <a:lnSpc>
              <a:spcPct val="90000"/>
            </a:lnSpc>
            <a:spcBef>
              <a:spcPct val="0"/>
            </a:spcBef>
            <a:spcAft>
              <a:spcPct val="35000"/>
            </a:spcAft>
            <a:buNone/>
          </a:pPr>
          <a:endParaRPr lang="en-US" sz="1400" kern="1200" dirty="0"/>
        </a:p>
      </dsp:txBody>
      <dsp:txXfrm rot="-10800000">
        <a:off x="3976457" y="3147848"/>
        <a:ext cx="3829181" cy="786962"/>
      </dsp:txXfrm>
    </dsp:sp>
    <dsp:sp modelId="{5B204878-8B8D-1643-9640-2351EFA0D305}">
      <dsp:nvSpPr>
        <dsp:cNvPr id="0" name=""/>
        <dsp:cNvSpPr/>
      </dsp:nvSpPr>
      <dsp:spPr>
        <a:xfrm rot="10800000">
          <a:off x="3681905" y="3934810"/>
          <a:ext cx="4418286" cy="786962"/>
        </a:xfrm>
        <a:prstGeom prst="trapezoid">
          <a:avLst>
            <a:gd name="adj" fmla="val 93573"/>
          </a:avLst>
        </a:prstGeom>
        <a:solidFill>
          <a:schemeClr val="accent6">
            <a:alpha val="90000"/>
            <a:hueOff val="0"/>
            <a:satOff val="0"/>
            <a:lumOff val="0"/>
            <a:alphaOff val="-28571"/>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Academic Senate recommendation</a:t>
          </a:r>
        </a:p>
      </dsp:txBody>
      <dsp:txXfrm rot="-10800000">
        <a:off x="4455105" y="3934810"/>
        <a:ext cx="2871885" cy="786962"/>
      </dsp:txXfrm>
    </dsp:sp>
    <dsp:sp modelId="{6BCA649F-2CC3-0B45-A7F4-0610EA10D2D2}">
      <dsp:nvSpPr>
        <dsp:cNvPr id="0" name=""/>
        <dsp:cNvSpPr/>
      </dsp:nvSpPr>
      <dsp:spPr>
        <a:xfrm rot="10800000">
          <a:off x="4418286" y="4721772"/>
          <a:ext cx="2945524" cy="786962"/>
        </a:xfrm>
        <a:prstGeom prst="trapezoid">
          <a:avLst>
            <a:gd name="adj" fmla="val 93573"/>
          </a:avLst>
        </a:prstGeom>
        <a:solidFill>
          <a:schemeClr val="accent6">
            <a:alpha val="90000"/>
            <a:hueOff val="0"/>
            <a:satOff val="0"/>
            <a:lumOff val="0"/>
            <a:alphaOff val="-34286"/>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OAA endorsement</a:t>
          </a:r>
        </a:p>
      </dsp:txBody>
      <dsp:txXfrm rot="-10800000">
        <a:off x="4933752" y="4721772"/>
        <a:ext cx="1914590" cy="786962"/>
      </dsp:txXfrm>
    </dsp:sp>
    <dsp:sp modelId="{BB754867-9FA0-864E-A24F-C45721A5F3F3}">
      <dsp:nvSpPr>
        <dsp:cNvPr id="0" name=""/>
        <dsp:cNvSpPr/>
      </dsp:nvSpPr>
      <dsp:spPr>
        <a:xfrm rot="10800000">
          <a:off x="5154667" y="5508733"/>
          <a:ext cx="1472762" cy="786962"/>
        </a:xfrm>
        <a:prstGeom prst="trapezoid">
          <a:avLst>
            <a:gd name="adj" fmla="val 93573"/>
          </a:avLst>
        </a:prstGeom>
        <a:solidFill>
          <a:schemeClr val="accent6">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BOT Approval</a:t>
          </a:r>
        </a:p>
        <a:p>
          <a:pPr marL="0" lvl="0" indent="0" algn="ctr" defTabSz="622300">
            <a:lnSpc>
              <a:spcPct val="90000"/>
            </a:lnSpc>
            <a:spcBef>
              <a:spcPct val="0"/>
            </a:spcBef>
            <a:spcAft>
              <a:spcPct val="35000"/>
            </a:spcAft>
            <a:buNone/>
          </a:pPr>
          <a:endParaRPr lang="en-US" sz="1400" kern="1200" dirty="0"/>
        </a:p>
      </dsp:txBody>
      <dsp:txXfrm rot="-10800000">
        <a:off x="5154667" y="5508733"/>
        <a:ext cx="1472762" cy="7869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A7435-4604-2440-A602-AFD8C22745CD}" type="datetimeFigureOut">
              <a:rPr lang="en-US" smtClean="0"/>
              <a:t>8/29/25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71AB4-BCCD-4340-A33E-183674B1B11A}" type="slidenum">
              <a:rPr lang="en-US" smtClean="0"/>
              <a:t>‹#›</a:t>
            </a:fld>
            <a:endParaRPr lang="en-US"/>
          </a:p>
        </p:txBody>
      </p:sp>
    </p:spTree>
    <p:extLst>
      <p:ext uri="{BB962C8B-B14F-4D97-AF65-F5344CB8AC3E}">
        <p14:creationId xmlns:p14="http://schemas.microsoft.com/office/powerpoint/2010/main" val="246863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25"/>
              </a:lnSpc>
            </a:pPr>
            <a:endParaRPr lang="en-US" dirty="0"/>
          </a:p>
        </p:txBody>
      </p:sp>
      <p:sp>
        <p:nvSpPr>
          <p:cNvPr id="4" name="Slide Number Placeholder 3"/>
          <p:cNvSpPr>
            <a:spLocks noGrp="1"/>
          </p:cNvSpPr>
          <p:nvPr>
            <p:ph type="sldNum" sz="quarter" idx="5"/>
          </p:nvPr>
        </p:nvSpPr>
        <p:spPr/>
        <p:txBody>
          <a:bodyPr/>
          <a:lstStyle/>
          <a:p>
            <a:fld id="{27671AB4-BCCD-4340-A33E-183674B1B11A}" type="slidenum">
              <a:rPr lang="en-US" smtClean="0"/>
              <a:t>3</a:t>
            </a:fld>
            <a:endParaRPr lang="en-US"/>
          </a:p>
        </p:txBody>
      </p:sp>
    </p:spTree>
    <p:extLst>
      <p:ext uri="{BB962C8B-B14F-4D97-AF65-F5344CB8AC3E}">
        <p14:creationId xmlns:p14="http://schemas.microsoft.com/office/powerpoint/2010/main" val="238323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71AB4-BCCD-4340-A33E-183674B1B11A}" type="slidenum">
              <a:rPr lang="en-US" smtClean="0"/>
              <a:t>4</a:t>
            </a:fld>
            <a:endParaRPr lang="en-US"/>
          </a:p>
        </p:txBody>
      </p:sp>
    </p:spTree>
    <p:extLst>
      <p:ext uri="{BB962C8B-B14F-4D97-AF65-F5344CB8AC3E}">
        <p14:creationId xmlns:p14="http://schemas.microsoft.com/office/powerpoint/2010/main" val="19443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A0715-9BF1-9C58-1AED-7D4507DB1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BC68A-98B2-904B-3A8F-24443E288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9688F-B326-98EA-F8CB-0457B60789C0}"/>
              </a:ext>
            </a:extLst>
          </p:cNvPr>
          <p:cNvSpPr>
            <a:spLocks noGrp="1"/>
          </p:cNvSpPr>
          <p:nvPr>
            <p:ph type="body" idx="1"/>
          </p:nvPr>
        </p:nvSpPr>
        <p:spPr/>
        <p:txBody>
          <a:bodyPr/>
          <a:lstStyle/>
          <a:p>
            <a:r>
              <a:rPr lang="en-US" dirty="0"/>
              <a:t>COURSES</a:t>
            </a:r>
          </a:p>
        </p:txBody>
      </p:sp>
      <p:sp>
        <p:nvSpPr>
          <p:cNvPr id="4" name="Slide Number Placeholder 3">
            <a:extLst>
              <a:ext uri="{FF2B5EF4-FFF2-40B4-BE49-F238E27FC236}">
                <a16:creationId xmlns:a16="http://schemas.microsoft.com/office/drawing/2014/main" id="{77821987-1B21-0C2E-8E25-23D8794991C1}"/>
              </a:ext>
            </a:extLst>
          </p:cNvPr>
          <p:cNvSpPr>
            <a:spLocks noGrp="1"/>
          </p:cNvSpPr>
          <p:nvPr>
            <p:ph type="sldNum" sz="quarter" idx="5"/>
          </p:nvPr>
        </p:nvSpPr>
        <p:spPr/>
        <p:txBody>
          <a:bodyPr/>
          <a:lstStyle/>
          <a:p>
            <a:fld id="{27671AB4-BCCD-4340-A33E-183674B1B11A}" type="slidenum">
              <a:rPr lang="en-US" smtClean="0"/>
              <a:t>5</a:t>
            </a:fld>
            <a:endParaRPr lang="en-US"/>
          </a:p>
        </p:txBody>
      </p:sp>
    </p:spTree>
    <p:extLst>
      <p:ext uri="{BB962C8B-B14F-4D97-AF65-F5344CB8AC3E}">
        <p14:creationId xmlns:p14="http://schemas.microsoft.com/office/powerpoint/2010/main" val="414159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165E2-4A89-DA32-190D-52FE2A100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6818A-0B94-63A8-3F51-47133656D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372C8-89D9-F6D0-254F-EB359B7401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BCF88B-48DA-A713-779F-F96208679ABD}"/>
              </a:ext>
            </a:extLst>
          </p:cNvPr>
          <p:cNvSpPr>
            <a:spLocks noGrp="1"/>
          </p:cNvSpPr>
          <p:nvPr>
            <p:ph type="sldNum" sz="quarter" idx="5"/>
          </p:nvPr>
        </p:nvSpPr>
        <p:spPr/>
        <p:txBody>
          <a:bodyPr/>
          <a:lstStyle/>
          <a:p>
            <a:fld id="{27671AB4-BCCD-4340-A33E-183674B1B11A}" type="slidenum">
              <a:rPr lang="en-US" smtClean="0"/>
              <a:t>7</a:t>
            </a:fld>
            <a:endParaRPr lang="en-US"/>
          </a:p>
        </p:txBody>
      </p:sp>
    </p:spTree>
    <p:extLst>
      <p:ext uri="{BB962C8B-B14F-4D97-AF65-F5344CB8AC3E}">
        <p14:creationId xmlns:p14="http://schemas.microsoft.com/office/powerpoint/2010/main" val="248312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programs, certificates, minors</a:t>
            </a:r>
          </a:p>
        </p:txBody>
      </p:sp>
      <p:sp>
        <p:nvSpPr>
          <p:cNvPr id="4" name="Slide Number Placeholder 3"/>
          <p:cNvSpPr>
            <a:spLocks noGrp="1"/>
          </p:cNvSpPr>
          <p:nvPr>
            <p:ph type="sldNum" sz="quarter" idx="5"/>
          </p:nvPr>
        </p:nvSpPr>
        <p:spPr/>
        <p:txBody>
          <a:bodyPr/>
          <a:lstStyle/>
          <a:p>
            <a:fld id="{27671AB4-BCCD-4340-A33E-183674B1B11A}" type="slidenum">
              <a:rPr lang="en-US" smtClean="0"/>
              <a:t>8</a:t>
            </a:fld>
            <a:endParaRPr lang="en-US"/>
          </a:p>
        </p:txBody>
      </p:sp>
    </p:spTree>
    <p:extLst>
      <p:ext uri="{BB962C8B-B14F-4D97-AF65-F5344CB8AC3E}">
        <p14:creationId xmlns:p14="http://schemas.microsoft.com/office/powerpoint/2010/main" val="373568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2FD89-7852-514F-B690-58D232E2ABFB}" type="slidenum">
              <a:rPr lang="en-US" smtClean="0"/>
              <a:t>9</a:t>
            </a:fld>
            <a:endParaRPr lang="en-US"/>
          </a:p>
        </p:txBody>
      </p:sp>
    </p:spTree>
    <p:extLst>
      <p:ext uri="{BB962C8B-B14F-4D97-AF65-F5344CB8AC3E}">
        <p14:creationId xmlns:p14="http://schemas.microsoft.com/office/powerpoint/2010/main" val="37310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71AB4-BCCD-4340-A33E-183674B1B11A}" type="slidenum">
              <a:rPr lang="en-US" smtClean="0"/>
              <a:t>12</a:t>
            </a:fld>
            <a:endParaRPr lang="en-US"/>
          </a:p>
        </p:txBody>
      </p:sp>
    </p:spTree>
    <p:extLst>
      <p:ext uri="{BB962C8B-B14F-4D97-AF65-F5344CB8AC3E}">
        <p14:creationId xmlns:p14="http://schemas.microsoft.com/office/powerpoint/2010/main" val="1625954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DC298-193E-91E5-8293-A6B1E48A6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F9338-74C0-0810-6745-1A20F8B79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26F0D-E7C9-6A95-2442-83859382A8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CFBA8B-CC21-8DB5-55DD-8B7837FBDF41}"/>
              </a:ext>
            </a:extLst>
          </p:cNvPr>
          <p:cNvSpPr>
            <a:spLocks noGrp="1"/>
          </p:cNvSpPr>
          <p:nvPr>
            <p:ph type="sldNum" sz="quarter" idx="5"/>
          </p:nvPr>
        </p:nvSpPr>
        <p:spPr/>
        <p:txBody>
          <a:bodyPr/>
          <a:lstStyle/>
          <a:p>
            <a:fld id="{4672FD89-7852-514F-B690-58D232E2ABFB}" type="slidenum">
              <a:rPr lang="en-US" smtClean="0"/>
              <a:t>15</a:t>
            </a:fld>
            <a:endParaRPr lang="en-US"/>
          </a:p>
        </p:txBody>
      </p:sp>
    </p:spTree>
    <p:extLst>
      <p:ext uri="{BB962C8B-B14F-4D97-AF65-F5344CB8AC3E}">
        <p14:creationId xmlns:p14="http://schemas.microsoft.com/office/powerpoint/2010/main" val="31493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71AB4-BCCD-4340-A33E-183674B1B11A}" type="slidenum">
              <a:rPr lang="en-US" smtClean="0"/>
              <a:t>16</a:t>
            </a:fld>
            <a:endParaRPr lang="en-US"/>
          </a:p>
        </p:txBody>
      </p:sp>
    </p:spTree>
    <p:extLst>
      <p:ext uri="{BB962C8B-B14F-4D97-AF65-F5344CB8AC3E}">
        <p14:creationId xmlns:p14="http://schemas.microsoft.com/office/powerpoint/2010/main" val="198890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E4401C-426F-574D-9F48-561CF25AD26C}"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71CF-7FC9-1144-B4DF-22451E462263}" type="slidenum">
              <a:rPr lang="en-US" smtClean="0"/>
              <a:t>‹#›</a:t>
            </a:fld>
            <a:endParaRPr lang="en-US"/>
          </a:p>
        </p:txBody>
      </p:sp>
    </p:spTree>
    <p:extLst>
      <p:ext uri="{BB962C8B-B14F-4D97-AF65-F5344CB8AC3E}">
        <p14:creationId xmlns:p14="http://schemas.microsoft.com/office/powerpoint/2010/main" val="306717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E4401C-426F-574D-9F48-561CF25AD26C}"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71CF-7FC9-1144-B4DF-22451E462263}" type="slidenum">
              <a:rPr lang="en-US" smtClean="0"/>
              <a:t>‹#›</a:t>
            </a:fld>
            <a:endParaRPr lang="en-US"/>
          </a:p>
        </p:txBody>
      </p:sp>
    </p:spTree>
    <p:extLst>
      <p:ext uri="{BB962C8B-B14F-4D97-AF65-F5344CB8AC3E}">
        <p14:creationId xmlns:p14="http://schemas.microsoft.com/office/powerpoint/2010/main" val="184397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E4401C-426F-574D-9F48-561CF25AD26C}"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71CF-7FC9-1144-B4DF-22451E462263}" type="slidenum">
              <a:rPr lang="en-US" smtClean="0"/>
              <a:t>‹#›</a:t>
            </a:fld>
            <a:endParaRPr lang="en-US"/>
          </a:p>
        </p:txBody>
      </p:sp>
    </p:spTree>
    <p:extLst>
      <p:ext uri="{BB962C8B-B14F-4D97-AF65-F5344CB8AC3E}">
        <p14:creationId xmlns:p14="http://schemas.microsoft.com/office/powerpoint/2010/main" val="250320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ck Know Y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5EC6-B8AA-A3C2-4675-1ADFD3192B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1E030-023E-6068-16C0-7DA9B7D05A99}"/>
              </a:ext>
            </a:extLst>
          </p:cNvPr>
          <p:cNvSpPr>
            <a:spLocks noGrp="1"/>
          </p:cNvSpPr>
          <p:nvPr>
            <p:ph type="dt" sz="half" idx="10"/>
          </p:nvPr>
        </p:nvSpPr>
        <p:spPr/>
        <p:txBody>
          <a:bodyPr/>
          <a:lstStyle/>
          <a:p>
            <a:fld id="{616A3C96-1B2D-DC41-B154-E18508371CDC}" type="datetimeFigureOut">
              <a:rPr lang="en-US" smtClean="0"/>
              <a:t>8/29/25</a:t>
            </a:fld>
            <a:endParaRPr lang="en-US"/>
          </a:p>
        </p:txBody>
      </p:sp>
      <p:sp>
        <p:nvSpPr>
          <p:cNvPr id="4" name="Footer Placeholder 3">
            <a:extLst>
              <a:ext uri="{FF2B5EF4-FFF2-40B4-BE49-F238E27FC236}">
                <a16:creationId xmlns:a16="http://schemas.microsoft.com/office/drawing/2014/main" id="{C5C93C44-04EA-1854-86AF-B2142610E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2D7EE0-C9AC-0502-6E26-D1B4061E0587}"/>
              </a:ext>
            </a:extLst>
          </p:cNvPr>
          <p:cNvSpPr>
            <a:spLocks noGrp="1"/>
          </p:cNvSpPr>
          <p:nvPr>
            <p:ph type="sldNum" sz="quarter" idx="12"/>
          </p:nvPr>
        </p:nvSpPr>
        <p:spPr/>
        <p:txBody>
          <a:bodyPr/>
          <a:lstStyle/>
          <a:p>
            <a:fld id="{220AE70C-509F-9043-8DCE-9047827F518C}" type="slidenum">
              <a:rPr lang="en-US" smtClean="0"/>
              <a:t>‹#›</a:t>
            </a:fld>
            <a:endParaRPr lang="en-US"/>
          </a:p>
        </p:txBody>
      </p:sp>
      <p:pic>
        <p:nvPicPr>
          <p:cNvPr id="7" name="Picture 6">
            <a:extLst>
              <a:ext uri="{FF2B5EF4-FFF2-40B4-BE49-F238E27FC236}">
                <a16:creationId xmlns:a16="http://schemas.microsoft.com/office/drawing/2014/main" id="{D6F6FA46-75D9-84A8-9F89-DA095F150CF0}"/>
              </a:ext>
            </a:extLst>
          </p:cNvPr>
          <p:cNvPicPr>
            <a:picLocks noChangeAspect="1"/>
          </p:cNvPicPr>
          <p:nvPr userDrawn="1"/>
        </p:nvPicPr>
        <p:blipFill>
          <a:blip r:embed="rId2"/>
          <a:stretch>
            <a:fillRect/>
          </a:stretch>
        </p:blipFill>
        <p:spPr>
          <a:xfrm>
            <a:off x="6350" y="0"/>
            <a:ext cx="12179302" cy="6858000"/>
          </a:xfrm>
          <a:prstGeom prst="rect">
            <a:avLst/>
          </a:prstGeom>
        </p:spPr>
      </p:pic>
    </p:spTree>
    <p:extLst>
      <p:ext uri="{BB962C8B-B14F-4D97-AF65-F5344CB8AC3E}">
        <p14:creationId xmlns:p14="http://schemas.microsoft.com/office/powerpoint/2010/main" val="4148197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3250" y="6134475"/>
            <a:ext cx="10985500" cy="330201"/>
          </a:xfrm>
          <a:prstGeom prst="rect">
            <a:avLst/>
          </a:prstGeom>
        </p:spPr>
        <p:txBody>
          <a:bodyPr lIns="45719" tIns="45719" rIns="45719" bIns="45719" anchor="b"/>
          <a:lstStyle>
            <a:lvl1pPr marL="0" indent="0" defTabSz="412750">
              <a:spcBef>
                <a:spcPts val="0"/>
              </a:spcBef>
              <a:buSzTx/>
              <a:buNone/>
              <a:defRPr sz="1650">
                <a:latin typeface="Produkt Light"/>
                <a:ea typeface="Produkt Light"/>
                <a:cs typeface="Produkt Light"/>
                <a:sym typeface="Produkt Light"/>
              </a:defRPr>
            </a:lvl1pPr>
          </a:lstStyle>
          <a:p>
            <a:r>
              <a:t>Author and Date</a:t>
            </a:r>
          </a:p>
        </p:txBody>
      </p:sp>
      <p:sp>
        <p:nvSpPr>
          <p:cNvPr id="12" name="Body Level One…"/>
          <p:cNvSpPr txBox="1">
            <a:spLocks noGrp="1"/>
          </p:cNvSpPr>
          <p:nvPr>
            <p:ph type="body" sz="quarter" idx="1" hasCustomPrompt="1"/>
          </p:nvPr>
        </p:nvSpPr>
        <p:spPr>
          <a:xfrm>
            <a:off x="603250" y="3676650"/>
            <a:ext cx="10985500" cy="1003300"/>
          </a:xfrm>
          <a:prstGeom prst="rect">
            <a:avLst/>
          </a:prstGeom>
        </p:spPr>
        <p:txBody>
          <a:bodyPr/>
          <a:lstStyle>
            <a:lvl1pPr marL="0" indent="0" defTabSz="412750">
              <a:spcBef>
                <a:spcPts val="0"/>
              </a:spcBef>
              <a:buSzTx/>
              <a:buNone/>
              <a:defRPr sz="2750">
                <a:latin typeface="+mn-lt"/>
                <a:ea typeface="+mn-ea"/>
                <a:cs typeface="+mn-cs"/>
                <a:sym typeface="Produkt Extralight"/>
              </a:defRPr>
            </a:lvl1pPr>
            <a:lvl2pPr marL="0" indent="228600" defTabSz="412750">
              <a:spcBef>
                <a:spcPts val="0"/>
              </a:spcBef>
              <a:buSzTx/>
              <a:buNone/>
              <a:defRPr sz="2750">
                <a:latin typeface="+mn-lt"/>
                <a:ea typeface="+mn-ea"/>
                <a:cs typeface="+mn-cs"/>
                <a:sym typeface="Produkt Extralight"/>
              </a:defRPr>
            </a:lvl2pPr>
            <a:lvl3pPr marL="0" indent="457200" defTabSz="412750">
              <a:spcBef>
                <a:spcPts val="0"/>
              </a:spcBef>
              <a:buSzTx/>
              <a:buNone/>
              <a:defRPr sz="2750">
                <a:latin typeface="+mn-lt"/>
                <a:ea typeface="+mn-ea"/>
                <a:cs typeface="+mn-cs"/>
                <a:sym typeface="Produkt Extralight"/>
              </a:defRPr>
            </a:lvl3pPr>
            <a:lvl4pPr marL="0" indent="685800" defTabSz="412750">
              <a:spcBef>
                <a:spcPts val="0"/>
              </a:spcBef>
              <a:buSzTx/>
              <a:buNone/>
              <a:defRPr sz="2750">
                <a:latin typeface="+mn-lt"/>
                <a:ea typeface="+mn-ea"/>
                <a:cs typeface="+mn-cs"/>
                <a:sym typeface="Produkt Extralight"/>
              </a:defRPr>
            </a:lvl4pPr>
            <a:lvl5pPr marL="0" indent="914400" defTabSz="412750">
              <a:spcBef>
                <a:spcPts val="0"/>
              </a:spcBef>
              <a:buSzTx/>
              <a:buNone/>
              <a:defRPr sz="2750">
                <a:latin typeface="+mn-lt"/>
                <a:ea typeface="+mn-ea"/>
                <a:cs typeface="+mn-cs"/>
                <a:sym typeface="Produkt Extralight"/>
              </a:defRPr>
            </a:lvl5pPr>
          </a:lstStyle>
          <a:p>
            <a:r>
              <a:t>Presentation Subtitle</a:t>
            </a:r>
          </a:p>
          <a:p>
            <a:pPr lvl="1"/>
            <a:endParaRPr/>
          </a:p>
          <a:p>
            <a:pPr lvl="2"/>
            <a:endParaRPr/>
          </a:p>
          <a:p>
            <a:pPr lvl="3"/>
            <a:endParaRPr/>
          </a:p>
          <a:p>
            <a:pPr lvl="4"/>
            <a:endParaRPr/>
          </a:p>
        </p:txBody>
      </p:sp>
      <p:sp>
        <p:nvSpPr>
          <p:cNvPr id="13" name="Presentation Title"/>
          <p:cNvSpPr txBox="1">
            <a:spLocks noGrp="1"/>
          </p:cNvSpPr>
          <p:nvPr>
            <p:ph type="title" hasCustomPrompt="1"/>
          </p:nvPr>
        </p:nvSpPr>
        <p:spPr>
          <a:xfrm>
            <a:off x="603250" y="1308100"/>
            <a:ext cx="10985502" cy="2324100"/>
          </a:xfrm>
          <a:prstGeom prst="rect">
            <a:avLst/>
          </a:prstGeom>
        </p:spPr>
        <p:txBody>
          <a:bodyPr anchor="b"/>
          <a:lstStyle>
            <a:lvl1pPr defTabSz="177800">
              <a:defRPr sz="6000" spc="-60"/>
            </a:lvl1pPr>
          </a:lstStyle>
          <a:p>
            <a:r>
              <a:t>Presentation 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42634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E4401C-426F-574D-9F48-561CF25AD26C}"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71CF-7FC9-1144-B4DF-22451E462263}" type="slidenum">
              <a:rPr lang="en-US" smtClean="0"/>
              <a:t>‹#›</a:t>
            </a:fld>
            <a:endParaRPr lang="en-US"/>
          </a:p>
        </p:txBody>
      </p:sp>
    </p:spTree>
    <p:extLst>
      <p:ext uri="{BB962C8B-B14F-4D97-AF65-F5344CB8AC3E}">
        <p14:creationId xmlns:p14="http://schemas.microsoft.com/office/powerpoint/2010/main" val="254914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E4401C-426F-574D-9F48-561CF25AD26C}"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71CF-7FC9-1144-B4DF-22451E462263}" type="slidenum">
              <a:rPr lang="en-US" smtClean="0"/>
              <a:t>‹#›</a:t>
            </a:fld>
            <a:endParaRPr lang="en-US"/>
          </a:p>
        </p:txBody>
      </p:sp>
    </p:spTree>
    <p:extLst>
      <p:ext uri="{BB962C8B-B14F-4D97-AF65-F5344CB8AC3E}">
        <p14:creationId xmlns:p14="http://schemas.microsoft.com/office/powerpoint/2010/main" val="283621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E4401C-426F-574D-9F48-561CF25AD26C}"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771CF-7FC9-1144-B4DF-22451E462263}" type="slidenum">
              <a:rPr lang="en-US" smtClean="0"/>
              <a:t>‹#›</a:t>
            </a:fld>
            <a:endParaRPr lang="en-US"/>
          </a:p>
        </p:txBody>
      </p:sp>
    </p:spTree>
    <p:extLst>
      <p:ext uri="{BB962C8B-B14F-4D97-AF65-F5344CB8AC3E}">
        <p14:creationId xmlns:p14="http://schemas.microsoft.com/office/powerpoint/2010/main" val="179726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E4401C-426F-574D-9F48-561CF25AD26C}" type="datetimeFigureOut">
              <a:rPr lang="en-US" smtClean="0"/>
              <a:t>8/29/25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771CF-7FC9-1144-B4DF-22451E462263}" type="slidenum">
              <a:rPr lang="en-US" smtClean="0"/>
              <a:t>‹#›</a:t>
            </a:fld>
            <a:endParaRPr lang="en-US"/>
          </a:p>
        </p:txBody>
      </p:sp>
    </p:spTree>
    <p:extLst>
      <p:ext uri="{BB962C8B-B14F-4D97-AF65-F5344CB8AC3E}">
        <p14:creationId xmlns:p14="http://schemas.microsoft.com/office/powerpoint/2010/main" val="24163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E4401C-426F-574D-9F48-561CF25AD26C}" type="datetimeFigureOut">
              <a:rPr lang="en-US" smtClean="0"/>
              <a:t>8/29/25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771CF-7FC9-1144-B4DF-22451E462263}" type="slidenum">
              <a:rPr lang="en-US" smtClean="0"/>
              <a:t>‹#›</a:t>
            </a:fld>
            <a:endParaRPr lang="en-US"/>
          </a:p>
        </p:txBody>
      </p:sp>
    </p:spTree>
    <p:extLst>
      <p:ext uri="{BB962C8B-B14F-4D97-AF65-F5344CB8AC3E}">
        <p14:creationId xmlns:p14="http://schemas.microsoft.com/office/powerpoint/2010/main" val="14021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4401C-426F-574D-9F48-561CF25AD26C}" type="datetimeFigureOut">
              <a:rPr lang="en-US" smtClean="0"/>
              <a:t>8/29/25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771CF-7FC9-1144-B4DF-22451E462263}" type="slidenum">
              <a:rPr lang="en-US" smtClean="0"/>
              <a:t>‹#›</a:t>
            </a:fld>
            <a:endParaRPr lang="en-US"/>
          </a:p>
        </p:txBody>
      </p:sp>
    </p:spTree>
    <p:extLst>
      <p:ext uri="{BB962C8B-B14F-4D97-AF65-F5344CB8AC3E}">
        <p14:creationId xmlns:p14="http://schemas.microsoft.com/office/powerpoint/2010/main" val="188623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E4401C-426F-574D-9F48-561CF25AD26C}"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771CF-7FC9-1144-B4DF-22451E462263}" type="slidenum">
              <a:rPr lang="en-US" smtClean="0"/>
              <a:t>‹#›</a:t>
            </a:fld>
            <a:endParaRPr lang="en-US"/>
          </a:p>
        </p:txBody>
      </p:sp>
    </p:spTree>
    <p:extLst>
      <p:ext uri="{BB962C8B-B14F-4D97-AF65-F5344CB8AC3E}">
        <p14:creationId xmlns:p14="http://schemas.microsoft.com/office/powerpoint/2010/main" val="54700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E4401C-426F-574D-9F48-561CF25AD26C}"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771CF-7FC9-1144-B4DF-22451E462263}" type="slidenum">
              <a:rPr lang="en-US" smtClean="0"/>
              <a:t>‹#›</a:t>
            </a:fld>
            <a:endParaRPr lang="en-US"/>
          </a:p>
        </p:txBody>
      </p:sp>
    </p:spTree>
    <p:extLst>
      <p:ext uri="{BB962C8B-B14F-4D97-AF65-F5344CB8AC3E}">
        <p14:creationId xmlns:p14="http://schemas.microsoft.com/office/powerpoint/2010/main" val="296666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CFE4401C-426F-574D-9F48-561CF25AD26C}" type="datetimeFigureOut">
              <a:rPr lang="en-US" smtClean="0"/>
              <a:t>8/29/25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7FA771CF-7FC9-1144-B4DF-22451E462263}" type="slidenum">
              <a:rPr lang="en-US" smtClean="0"/>
              <a:t>‹#›</a:t>
            </a:fld>
            <a:endParaRPr lang="en-US"/>
          </a:p>
        </p:txBody>
      </p:sp>
    </p:spTree>
    <p:extLst>
      <p:ext uri="{BB962C8B-B14F-4D97-AF65-F5344CB8AC3E}">
        <p14:creationId xmlns:p14="http://schemas.microsoft.com/office/powerpoint/2010/main" val="32781936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hiolmi.com/Home/Projections/ProjectionsHome" TargetMode="External"/><Relationship Id="rId2" Type="http://schemas.openxmlformats.org/officeDocument/2006/relationships/hyperlink" Target="https://topjobs.ohio.gov/top-jobs-list" TargetMode="External"/><Relationship Id="rId1" Type="http://schemas.openxmlformats.org/officeDocument/2006/relationships/slideLayout" Target="../slideLayouts/slideLayout2.xml"/><Relationship Id="rId4" Type="http://schemas.openxmlformats.org/officeDocument/2006/relationships/hyperlink" Target="https://www.bls.gov/em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522B-B838-E2ED-4115-5E10A2745D34}"/>
              </a:ext>
            </a:extLst>
          </p:cNvPr>
          <p:cNvSpPr>
            <a:spLocks noGrp="1"/>
          </p:cNvSpPr>
          <p:nvPr>
            <p:ph type="ctrTitle"/>
          </p:nvPr>
        </p:nvSpPr>
        <p:spPr/>
        <p:txBody>
          <a:bodyPr/>
          <a:lstStyle/>
          <a:p>
            <a:r>
              <a:rPr lang="en-US" dirty="0"/>
              <a:t>Academic Senate</a:t>
            </a:r>
          </a:p>
        </p:txBody>
      </p:sp>
      <p:sp>
        <p:nvSpPr>
          <p:cNvPr id="3" name="Subtitle 2">
            <a:extLst>
              <a:ext uri="{FF2B5EF4-FFF2-40B4-BE49-F238E27FC236}">
                <a16:creationId xmlns:a16="http://schemas.microsoft.com/office/drawing/2014/main" id="{5A3C1151-BA30-1F05-5163-298C70656233}"/>
              </a:ext>
            </a:extLst>
          </p:cNvPr>
          <p:cNvSpPr>
            <a:spLocks noGrp="1"/>
          </p:cNvSpPr>
          <p:nvPr>
            <p:ph type="subTitle" idx="1"/>
          </p:nvPr>
        </p:nvSpPr>
        <p:spPr/>
        <p:txBody>
          <a:bodyPr/>
          <a:lstStyle/>
          <a:p>
            <a:r>
              <a:rPr lang="en-US"/>
              <a:t>September 3, </a:t>
            </a:r>
            <a:r>
              <a:rPr lang="en-US" dirty="0"/>
              <a:t>2025</a:t>
            </a:r>
          </a:p>
        </p:txBody>
      </p:sp>
    </p:spTree>
    <p:extLst>
      <p:ext uri="{BB962C8B-B14F-4D97-AF65-F5344CB8AC3E}">
        <p14:creationId xmlns:p14="http://schemas.microsoft.com/office/powerpoint/2010/main" val="344393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A28F-2BB2-B832-AA35-99F583DCB8A9}"/>
              </a:ext>
            </a:extLst>
          </p:cNvPr>
          <p:cNvSpPr>
            <a:spLocks noGrp="1"/>
          </p:cNvSpPr>
          <p:nvPr>
            <p:ph type="title"/>
          </p:nvPr>
        </p:nvSpPr>
        <p:spPr/>
        <p:txBody>
          <a:bodyPr/>
          <a:lstStyle/>
          <a:p>
            <a:pPr algn="ctr"/>
            <a:r>
              <a:rPr lang="en-US" dirty="0"/>
              <a:t>Senate Bill 1 revised code regarding </a:t>
            </a:r>
            <a:br>
              <a:rPr lang="en-US" dirty="0"/>
            </a:br>
            <a:r>
              <a:rPr lang="en-US" dirty="0"/>
              <a:t>program deactivations</a:t>
            </a:r>
          </a:p>
        </p:txBody>
      </p:sp>
      <p:sp>
        <p:nvSpPr>
          <p:cNvPr id="3" name="Content Placeholder 2">
            <a:extLst>
              <a:ext uri="{FF2B5EF4-FFF2-40B4-BE49-F238E27FC236}">
                <a16:creationId xmlns:a16="http://schemas.microsoft.com/office/drawing/2014/main" id="{CD35EDA1-BFE2-5DA3-566E-C33EF43CF7FF}"/>
              </a:ext>
            </a:extLst>
          </p:cNvPr>
          <p:cNvSpPr>
            <a:spLocks noGrp="1"/>
          </p:cNvSpPr>
          <p:nvPr>
            <p:ph idx="1"/>
          </p:nvPr>
        </p:nvSpPr>
        <p:spPr/>
        <p:txBody>
          <a:bodyPr/>
          <a:lstStyle/>
          <a:p>
            <a:pPr marL="0" indent="0">
              <a:buNone/>
            </a:pPr>
            <a:endParaRPr lang="en-US" b="0" i="0" dirty="0">
              <a:effectLst/>
              <a:latin typeface="PT Serif" panose="020A0603040505020204" pitchFamily="18" charset="77"/>
            </a:endParaRPr>
          </a:p>
          <a:p>
            <a:pPr marL="0" indent="0">
              <a:buNone/>
            </a:pPr>
            <a:r>
              <a:rPr lang="en-US" sz="4000" b="0" i="0" dirty="0">
                <a:effectLst/>
                <a:latin typeface="PT Serif" panose="020A0603040505020204" pitchFamily="18" charset="77"/>
              </a:rPr>
              <a:t>A state institution of higher education shall eliminate any undergraduate degree program it offers if the institution confers an average of fewer than five degrees in that program annually over any three-year period</a:t>
            </a:r>
            <a:r>
              <a:rPr lang="en-US" b="0" i="0" dirty="0">
                <a:effectLst/>
                <a:latin typeface="PT Serif" panose="020A0603040505020204" pitchFamily="18" charset="77"/>
              </a:rPr>
              <a:t>. </a:t>
            </a:r>
          </a:p>
          <a:p>
            <a:pPr marL="0" indent="0">
              <a:buNone/>
            </a:pPr>
            <a:endParaRPr lang="en-US" dirty="0">
              <a:latin typeface="PT Serif" panose="020A0603040505020204" pitchFamily="18" charset="77"/>
            </a:endParaRPr>
          </a:p>
        </p:txBody>
      </p:sp>
    </p:spTree>
    <p:extLst>
      <p:ext uri="{BB962C8B-B14F-4D97-AF65-F5344CB8AC3E}">
        <p14:creationId xmlns:p14="http://schemas.microsoft.com/office/powerpoint/2010/main" val="273097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DCF990-409C-E4E2-4A1C-4738D3A7ADF0}"/>
              </a:ext>
            </a:extLst>
          </p:cNvPr>
          <p:cNvSpPr>
            <a:spLocks noGrp="1"/>
          </p:cNvSpPr>
          <p:nvPr>
            <p:ph type="title"/>
          </p:nvPr>
        </p:nvSpPr>
        <p:spPr/>
        <p:txBody>
          <a:bodyPr/>
          <a:lstStyle/>
          <a:p>
            <a:r>
              <a:rPr lang="en-US" dirty="0"/>
              <a:t>Programs averaging fewer than 5 graduates over past 3 years</a:t>
            </a:r>
          </a:p>
        </p:txBody>
      </p:sp>
      <p:sp>
        <p:nvSpPr>
          <p:cNvPr id="5" name="Content Placeholder 4">
            <a:extLst>
              <a:ext uri="{FF2B5EF4-FFF2-40B4-BE49-F238E27FC236}">
                <a16:creationId xmlns:a16="http://schemas.microsoft.com/office/drawing/2014/main" id="{2ECC1AE1-C3BD-29C5-AE53-BCFCA210E269}"/>
              </a:ext>
            </a:extLst>
          </p:cNvPr>
          <p:cNvSpPr>
            <a:spLocks noGrp="1"/>
          </p:cNvSpPr>
          <p:nvPr>
            <p:ph sz="half" idx="1"/>
          </p:nvPr>
        </p:nvSpPr>
        <p:spPr/>
        <p:txBody>
          <a:bodyPr/>
          <a:lstStyle/>
          <a:p>
            <a:r>
              <a:rPr lang="en-US" dirty="0"/>
              <a:t>YSU program deactivations</a:t>
            </a:r>
          </a:p>
          <a:p>
            <a:pPr lvl="1"/>
            <a:r>
              <a:rPr lang="en-US" dirty="0"/>
              <a:t>BA Chemistry</a:t>
            </a:r>
          </a:p>
          <a:p>
            <a:pPr lvl="1"/>
            <a:r>
              <a:rPr lang="en-US" dirty="0"/>
              <a:t>BA Physics</a:t>
            </a:r>
          </a:p>
          <a:p>
            <a:pPr lvl="1"/>
            <a:r>
              <a:rPr lang="en-US" dirty="0"/>
              <a:t>BA Geology</a:t>
            </a:r>
          </a:p>
          <a:p>
            <a:pPr lvl="1"/>
            <a:r>
              <a:rPr lang="en-US" dirty="0"/>
              <a:t>BS Geology</a:t>
            </a:r>
          </a:p>
          <a:p>
            <a:pPr lvl="1"/>
            <a:r>
              <a:rPr lang="en-US" dirty="0"/>
              <a:t>BA Theatre Studies</a:t>
            </a:r>
          </a:p>
          <a:p>
            <a:pPr lvl="1"/>
            <a:endParaRPr lang="en-US" dirty="0"/>
          </a:p>
          <a:p>
            <a:pPr lvl="1"/>
            <a:endParaRPr lang="en-US" dirty="0"/>
          </a:p>
          <a:p>
            <a:pPr lvl="1">
              <a:buFont typeface="Wingdings" pitchFamily="2" charset="2"/>
              <a:buChar char="v"/>
            </a:pPr>
            <a:r>
              <a:rPr lang="en-US" dirty="0"/>
              <a:t>BA Biology</a:t>
            </a:r>
          </a:p>
          <a:p>
            <a:pPr marL="0" indent="0">
              <a:buNone/>
            </a:pPr>
            <a:endParaRPr lang="en-US" dirty="0"/>
          </a:p>
        </p:txBody>
      </p:sp>
      <p:sp>
        <p:nvSpPr>
          <p:cNvPr id="6" name="Content Placeholder 5">
            <a:extLst>
              <a:ext uri="{FF2B5EF4-FFF2-40B4-BE49-F238E27FC236}">
                <a16:creationId xmlns:a16="http://schemas.microsoft.com/office/drawing/2014/main" id="{EA3CA08D-DADC-BA8B-1720-A3A78E73430F}"/>
              </a:ext>
            </a:extLst>
          </p:cNvPr>
          <p:cNvSpPr>
            <a:spLocks noGrp="1"/>
          </p:cNvSpPr>
          <p:nvPr>
            <p:ph sz="half" idx="2"/>
          </p:nvPr>
        </p:nvSpPr>
        <p:spPr/>
        <p:txBody>
          <a:bodyPr/>
          <a:lstStyle/>
          <a:p>
            <a:r>
              <a:rPr lang="en-US" dirty="0"/>
              <a:t>YSU waivers</a:t>
            </a:r>
          </a:p>
          <a:p>
            <a:pPr lvl="1"/>
            <a:r>
              <a:rPr lang="en-US" dirty="0"/>
              <a:t>BS Chemistry</a:t>
            </a:r>
          </a:p>
          <a:p>
            <a:pPr lvl="1"/>
            <a:r>
              <a:rPr lang="en-US" dirty="0"/>
              <a:t>BS Physics</a:t>
            </a:r>
          </a:p>
          <a:p>
            <a:pPr lvl="1"/>
            <a:r>
              <a:rPr lang="en-US" dirty="0"/>
              <a:t>BS Physics Astronomy</a:t>
            </a:r>
          </a:p>
          <a:p>
            <a:pPr lvl="1"/>
            <a:r>
              <a:rPr lang="en-US" dirty="0"/>
              <a:t>BFA Audio and Music Production</a:t>
            </a:r>
          </a:p>
        </p:txBody>
      </p:sp>
    </p:spTree>
    <p:extLst>
      <p:ext uri="{BB962C8B-B14F-4D97-AF65-F5344CB8AC3E}">
        <p14:creationId xmlns:p14="http://schemas.microsoft.com/office/powerpoint/2010/main" val="387187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2022-9E4D-0456-C51E-05F653B0FF88}"/>
              </a:ext>
            </a:extLst>
          </p:cNvPr>
          <p:cNvSpPr>
            <a:spLocks noGrp="1"/>
          </p:cNvSpPr>
          <p:nvPr>
            <p:ph type="title"/>
          </p:nvPr>
        </p:nvSpPr>
        <p:spPr/>
        <p:txBody>
          <a:bodyPr>
            <a:normAutofit/>
          </a:bodyPr>
          <a:lstStyle/>
          <a:p>
            <a:pPr algn="ctr"/>
            <a:r>
              <a:rPr lang="en-US" dirty="0"/>
              <a:t>Senate Bill 1 revised code regarding </a:t>
            </a:r>
            <a:br>
              <a:rPr lang="en-US" dirty="0"/>
            </a:br>
            <a:r>
              <a:rPr lang="en-US" dirty="0"/>
              <a:t>program deactivations</a:t>
            </a:r>
          </a:p>
        </p:txBody>
      </p:sp>
      <p:sp>
        <p:nvSpPr>
          <p:cNvPr id="3" name="Content Placeholder 2">
            <a:extLst>
              <a:ext uri="{FF2B5EF4-FFF2-40B4-BE49-F238E27FC236}">
                <a16:creationId xmlns:a16="http://schemas.microsoft.com/office/drawing/2014/main" id="{D5E15932-3B26-8162-ED15-02FE67D293A5}"/>
              </a:ext>
            </a:extLst>
          </p:cNvPr>
          <p:cNvSpPr>
            <a:spLocks noGrp="1"/>
          </p:cNvSpPr>
          <p:nvPr>
            <p:ph idx="1"/>
          </p:nvPr>
        </p:nvSpPr>
        <p:spPr/>
        <p:txBody>
          <a:bodyPr/>
          <a:lstStyle/>
          <a:p>
            <a:pPr algn="l"/>
            <a:r>
              <a:rPr lang="en-US" b="0" i="0" dirty="0">
                <a:effectLst/>
                <a:latin typeface="Source Sans Pro" panose="020B0503030403020204" pitchFamily="34" charset="0"/>
              </a:rPr>
              <a:t>In 2025, programs subject to elimination must be inactivated within 90 days after the effective date of the law.  In subsequent years, by </a:t>
            </a:r>
            <a:r>
              <a:rPr lang="en-US" b="1" i="0" dirty="0">
                <a:effectLst/>
                <a:latin typeface="Source Sans Pro" panose="020B0503030403020204" pitchFamily="34" charset="0"/>
              </a:rPr>
              <a:t>August 15 </a:t>
            </a:r>
            <a:r>
              <a:rPr lang="en-US" b="0" i="0" dirty="0">
                <a:effectLst/>
                <a:latin typeface="Source Sans Pro" panose="020B0503030403020204" pitchFamily="34" charset="0"/>
              </a:rPr>
              <a:t>following the completion of the academic year that triggered the program elimination.  </a:t>
            </a:r>
          </a:p>
          <a:p>
            <a:pPr algn="l"/>
            <a:endParaRPr lang="en-US" b="0" i="0" dirty="0">
              <a:effectLst/>
              <a:latin typeface="Source Sans Pro" panose="020B0503030403020204" pitchFamily="34" charset="0"/>
            </a:endParaRPr>
          </a:p>
          <a:p>
            <a:pPr algn="l"/>
            <a:r>
              <a:rPr lang="en-US" b="0" i="0" dirty="0">
                <a:effectLst/>
                <a:latin typeface="Source Sans Pro" panose="020B0503030403020204" pitchFamily="34" charset="0"/>
              </a:rPr>
              <a:t>In 2025, a request for a waiver for programs subject to elimination pursuant to ORC Section 3345.454 is due within 60 days after the effective date of the law (August 26, 2025). In subsequent years, a request for a waiver is due </a:t>
            </a:r>
            <a:r>
              <a:rPr lang="en-US" b="1" i="0" dirty="0">
                <a:effectLst/>
                <a:latin typeface="Source Sans Pro" panose="020B0503030403020204" pitchFamily="34" charset="0"/>
              </a:rPr>
              <a:t>by July 15 </a:t>
            </a:r>
            <a:r>
              <a:rPr lang="en-US" b="0" i="0" dirty="0">
                <a:effectLst/>
                <a:latin typeface="Source Sans Pro" panose="020B0503030403020204" pitchFamily="34" charset="0"/>
              </a:rPr>
              <a:t>following the completion of the academic year that triggered the program elimination. </a:t>
            </a:r>
          </a:p>
        </p:txBody>
      </p:sp>
    </p:spTree>
    <p:extLst>
      <p:ext uri="{BB962C8B-B14F-4D97-AF65-F5344CB8AC3E}">
        <p14:creationId xmlns:p14="http://schemas.microsoft.com/office/powerpoint/2010/main" val="4216468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222D-1742-E31E-0145-BE1A5D502E16}"/>
              </a:ext>
            </a:extLst>
          </p:cNvPr>
          <p:cNvSpPr>
            <a:spLocks noGrp="1"/>
          </p:cNvSpPr>
          <p:nvPr>
            <p:ph type="title"/>
          </p:nvPr>
        </p:nvSpPr>
        <p:spPr/>
        <p:txBody>
          <a:bodyPr/>
          <a:lstStyle/>
          <a:p>
            <a:pPr algn="ctr"/>
            <a:r>
              <a:rPr lang="en-US" dirty="0"/>
              <a:t>Waiver Form Questions Required by the State</a:t>
            </a:r>
            <a:br>
              <a:rPr lang="en-US" dirty="0"/>
            </a:br>
            <a:r>
              <a:rPr lang="en-US" dirty="0"/>
              <a:t>Sections 1-4</a:t>
            </a:r>
          </a:p>
        </p:txBody>
      </p:sp>
      <p:sp>
        <p:nvSpPr>
          <p:cNvPr id="3" name="Content Placeholder 2">
            <a:extLst>
              <a:ext uri="{FF2B5EF4-FFF2-40B4-BE49-F238E27FC236}">
                <a16:creationId xmlns:a16="http://schemas.microsoft.com/office/drawing/2014/main" id="{FD123445-DECC-AC10-251C-E5404A5799C5}"/>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Provide the </a:t>
            </a:r>
            <a:r>
              <a:rPr lang="en-US" sz="1800" kern="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rationale for the request </a:t>
            </a:r>
            <a:r>
              <a:rPr lang="en-US" sz="1800" kern="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waive </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the requirement to eliminate the undergraduate degree program</a:t>
            </a: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Indicate whether the institution </a:t>
            </a:r>
            <a:r>
              <a:rPr lang="en-US" sz="1800" kern="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consulted with advisory groups</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business and industry, or other experts to assess whether to submit a request for an exception to maintain the program. If so, briefly describe the involvement of these groups.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How many students are </a:t>
            </a:r>
            <a:r>
              <a:rPr lang="en-US" sz="1800" kern="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currently enrolled</a:t>
            </a: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 in the program and what are their </a:t>
            </a:r>
            <a:r>
              <a:rPr lang="en-US" sz="1800" kern="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anticipated graduation dates</a:t>
            </a: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 Give </a:t>
            </a:r>
            <a:r>
              <a:rPr lang="en-US" sz="1800" kern="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anticipated</a:t>
            </a: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 number of </a:t>
            </a:r>
            <a:r>
              <a:rPr lang="en-US" sz="1800" kern="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graduates by year for the next three years</a:t>
            </a: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0" dirty="0">
                <a:effectLst/>
                <a:latin typeface="Calibri" panose="020F0502020204030204" pitchFamily="34" charset="0"/>
                <a:ea typeface="Calibri" panose="020F0502020204030204" pitchFamily="34" charset="0"/>
                <a:cs typeface="Times New Roman" panose="02020603050405020304" pitchFamily="18" charset="0"/>
              </a:rPr>
              <a:t>Provide a </a:t>
            </a:r>
            <a:r>
              <a:rPr lang="en-US" sz="1800" kern="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four-year plan for increasing enrollment, retention, and graduation</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pPr>
            <a:r>
              <a:rPr lang="en-US" sz="1800" kern="100" dirty="0">
                <a:effectLst/>
                <a:latin typeface="Calibri" panose="020F0502020204030204" pitchFamily="34" charset="0"/>
                <a:ea typeface="Calibri" panose="020F0502020204030204" pitchFamily="34" charset="0"/>
                <a:cs typeface="Calibri" panose="020F0502020204030204" pitchFamily="34" charset="0"/>
              </a:rPr>
              <a:t>Provide </a:t>
            </a:r>
            <a:r>
              <a:rPr lang="en-US"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evidence of the needs assessment/market analysis</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including economic and workforce needs data</a:t>
            </a:r>
            <a:r>
              <a:rPr lang="en-US" sz="1800" kern="100" dirty="0">
                <a:effectLst/>
                <a:latin typeface="Calibri" panose="020F0502020204030204" pitchFamily="34" charset="0"/>
                <a:ea typeface="Calibri" panose="020F0502020204030204" pitchFamily="34" charset="0"/>
                <a:cs typeface="Calibri" panose="020F0502020204030204" pitchFamily="34" charset="0"/>
              </a:rPr>
              <a:t>, that support the continuation of this program. Options and resources to meet this requirement may include, but are not limited to, the following: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800"/>
              </a:spcAft>
              <a:buFont typeface="Symbol" pitchFamily="2" charset="2"/>
              <a:buChar char=""/>
            </a:pPr>
            <a:r>
              <a:rPr lang="en-US" sz="1400" kern="100" dirty="0">
                <a:effectLst/>
                <a:latin typeface="Calibri" panose="020F0502020204030204" pitchFamily="34" charset="0"/>
                <a:ea typeface="Calibri" panose="020F0502020204030204" pitchFamily="34" charset="0"/>
                <a:cs typeface="Calibri" panose="020F0502020204030204" pitchFamily="34" charset="0"/>
              </a:rPr>
              <a:t>Institutions can find data on Ohio </a:t>
            </a:r>
            <a:r>
              <a:rPr lang="en-US" sz="14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in-demand jobs </a:t>
            </a:r>
            <a:r>
              <a:rPr lang="en-US" sz="1400" kern="100" dirty="0">
                <a:effectLst/>
                <a:latin typeface="Calibri" panose="020F0502020204030204" pitchFamily="34" charset="0"/>
                <a:ea typeface="Calibri" panose="020F0502020204030204" pitchFamily="34" charset="0"/>
                <a:cs typeface="Calibri" panose="020F0502020204030204" pitchFamily="34" charset="0"/>
              </a:rPr>
              <a:t>at: </a:t>
            </a:r>
            <a:r>
              <a:rPr lang="en-US" sz="14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https://topjobs.ohio.gov/top-jobs-list</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800"/>
              </a:spcAft>
              <a:buFont typeface="Symbol" pitchFamily="2" charset="2"/>
              <a:buChar char=""/>
            </a:pPr>
            <a:r>
              <a:rPr lang="en-US" sz="1400" kern="100" dirty="0">
                <a:effectLst/>
                <a:latin typeface="Calibri" panose="020F0502020204030204" pitchFamily="34" charset="0"/>
                <a:ea typeface="Calibri" panose="020F0502020204030204" pitchFamily="34" charset="0"/>
                <a:cs typeface="Calibri" panose="020F0502020204030204" pitchFamily="34" charset="0"/>
              </a:rPr>
              <a:t>Another site that can provide support for </a:t>
            </a:r>
            <a:r>
              <a:rPr lang="en-US" sz="14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Ohio job needs </a:t>
            </a:r>
            <a:r>
              <a:rPr lang="en-US" sz="1400" kern="100" dirty="0">
                <a:effectLst/>
                <a:latin typeface="Calibri" panose="020F0502020204030204" pitchFamily="34" charset="0"/>
                <a:ea typeface="Calibri" panose="020F0502020204030204" pitchFamily="34" charset="0"/>
                <a:cs typeface="Calibri" panose="020F0502020204030204" pitchFamily="34" charset="0"/>
              </a:rPr>
              <a:t>is: </a:t>
            </a:r>
            <a:r>
              <a:rPr lang="en-US" sz="14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https://ohiolmi.com/Home/Projections/ProjectionsHome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800"/>
              </a:spcAft>
              <a:buFont typeface="Symbol" pitchFamily="2" charset="2"/>
              <a:buChar char=""/>
            </a:pPr>
            <a:r>
              <a:rPr lang="en-US" sz="1400" kern="100" dirty="0">
                <a:effectLst/>
                <a:latin typeface="Calibri" panose="020F0502020204030204" pitchFamily="34" charset="0"/>
                <a:ea typeface="Calibri" panose="020F0502020204030204" pitchFamily="34" charset="0"/>
                <a:cs typeface="Calibri" panose="020F0502020204030204" pitchFamily="34" charset="0"/>
              </a:rPr>
              <a:t>The </a:t>
            </a:r>
            <a:r>
              <a:rPr lang="en-US" sz="14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U.S. Department of Labor </a:t>
            </a:r>
            <a:r>
              <a:rPr lang="en-US" sz="1400" kern="100" dirty="0">
                <a:effectLst/>
                <a:latin typeface="Calibri" panose="020F0502020204030204" pitchFamily="34" charset="0"/>
                <a:ea typeface="Calibri" panose="020F0502020204030204" pitchFamily="34" charset="0"/>
                <a:cs typeface="Calibri" panose="020F0502020204030204" pitchFamily="34" charset="0"/>
              </a:rPr>
              <a:t>has data at </a:t>
            </a:r>
            <a:r>
              <a:rPr lang="en-US" sz="14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https://www.bls.gov/emp/</a:t>
            </a:r>
            <a:r>
              <a:rPr lang="en-US" sz="1400" kern="100" dirty="0">
                <a:effectLst/>
                <a:latin typeface="Calibri" panose="020F0502020204030204" pitchFamily="34" charset="0"/>
                <a:ea typeface="Calibri" panose="020F0502020204030204" pitchFamily="34" charset="0"/>
                <a:cs typeface="Calibri" panose="020F0502020204030204" pitchFamily="34" charset="0"/>
              </a:rPr>
              <a:t>. This data might supplement the above links.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Accreditation results (if applicable) from most recent review</a:t>
            </a:r>
          </a:p>
          <a:p>
            <a:endParaRPr lang="en-US" dirty="0"/>
          </a:p>
        </p:txBody>
      </p:sp>
    </p:spTree>
    <p:extLst>
      <p:ext uri="{BB962C8B-B14F-4D97-AF65-F5344CB8AC3E}">
        <p14:creationId xmlns:p14="http://schemas.microsoft.com/office/powerpoint/2010/main" val="372480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6F49-6AF7-2698-1FD9-2858EB47523E}"/>
              </a:ext>
            </a:extLst>
          </p:cNvPr>
          <p:cNvSpPr>
            <a:spLocks noGrp="1"/>
          </p:cNvSpPr>
          <p:nvPr>
            <p:ph type="title"/>
          </p:nvPr>
        </p:nvSpPr>
        <p:spPr/>
        <p:txBody>
          <a:bodyPr>
            <a:normAutofit/>
          </a:bodyPr>
          <a:lstStyle/>
          <a:p>
            <a:r>
              <a:rPr lang="en-US" sz="3200" b="1" kern="0" dirty="0">
                <a:effectLst/>
                <a:latin typeface="Calibri" panose="020F0502020204030204" pitchFamily="34" charset="0"/>
                <a:ea typeface="Calibri" panose="020F0502020204030204" pitchFamily="34" charset="0"/>
                <a:cs typeface="Times New Roman" panose="02020603050405020304" pitchFamily="18" charset="0"/>
              </a:rPr>
              <a:t>SECTION 5: BUDGET, RESOURCES, AND FACILITIES</a:t>
            </a:r>
            <a:endParaRPr lang="en-US" sz="3200" dirty="0"/>
          </a:p>
        </p:txBody>
      </p:sp>
      <p:sp>
        <p:nvSpPr>
          <p:cNvPr id="3" name="Content Placeholder 2">
            <a:extLst>
              <a:ext uri="{FF2B5EF4-FFF2-40B4-BE49-F238E27FC236}">
                <a16:creationId xmlns:a16="http://schemas.microsoft.com/office/drawing/2014/main" id="{EF9CC6FF-0FA0-FBE5-1F87-DE2B7EA52CA7}"/>
              </a:ext>
            </a:extLst>
          </p:cNvPr>
          <p:cNvSpPr>
            <a:spLocks noGrp="1"/>
          </p:cNvSpPr>
          <p:nvPr>
            <p:ph idx="1"/>
          </p:nvPr>
        </p:nvSpPr>
        <p:spPr>
          <a:xfrm>
            <a:off x="838200" y="1502979"/>
            <a:ext cx="10515600" cy="4673984"/>
          </a:xfrm>
        </p:spPr>
        <p:style>
          <a:lnRef idx="2">
            <a:schemeClr val="accent2"/>
          </a:lnRef>
          <a:fillRef idx="1">
            <a:schemeClr val="lt1"/>
          </a:fillRef>
          <a:effectRef idx="0">
            <a:schemeClr val="accent2"/>
          </a:effectRef>
          <a:fontRef idx="minor">
            <a:schemeClr val="dk1"/>
          </a:fontRef>
        </p:style>
        <p:txBody>
          <a:bodyPr>
            <a:norm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Pres</a:t>
            </a:r>
            <a:r>
              <a:rPr lang="en-US" sz="2400" b="1" dirty="0">
                <a:latin typeface="Calibri" panose="020F0502020204030204" pitchFamily="34" charset="0"/>
                <a:ea typeface="Calibri" panose="020F0502020204030204" pitchFamily="34" charset="0"/>
                <a:cs typeface="Times New Roman" panose="02020603050405020304" pitchFamily="18" charset="0"/>
              </a:rPr>
              <a:t>criptive table provided that must be completed </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Describe the financial plan/budget for the next four years of program operation </a:t>
            </a:r>
          </a:p>
          <a:p>
            <a:pPr lvl="1"/>
            <a:r>
              <a:rPr lang="en-US" sz="2000" kern="100" dirty="0">
                <a:effectLst/>
                <a:latin typeface="Calibri" panose="020F0502020204030204" pitchFamily="34" charset="0"/>
                <a:ea typeface="Calibri" panose="020F0502020204030204" pitchFamily="34" charset="0"/>
                <a:cs typeface="Calibri" panose="020F0502020204030204" pitchFamily="34" charset="0"/>
              </a:rPr>
              <a:t>If </a:t>
            </a:r>
            <a:r>
              <a:rPr lang="en-US" sz="2000" kern="100" dirty="0">
                <a:latin typeface="Calibri" panose="020F0502020204030204" pitchFamily="34" charset="0"/>
                <a:ea typeface="Calibri" panose="020F0502020204030204" pitchFamily="34" charset="0"/>
                <a:cs typeface="Calibri" panose="020F0502020204030204" pitchFamily="34" charset="0"/>
              </a:rPr>
              <a:t>a net loss over four years is anticipated an additional j</a:t>
            </a:r>
            <a:r>
              <a:rPr lang="en-US" sz="2000" kern="100" dirty="0">
                <a:effectLst/>
                <a:latin typeface="Calibri" panose="020F0502020204030204" pitchFamily="34" charset="0"/>
                <a:ea typeface="Calibri" panose="020F0502020204030204" pitchFamily="34" charset="0"/>
                <a:cs typeface="Calibri" panose="020F0502020204030204" pitchFamily="34" charset="0"/>
              </a:rPr>
              <a:t>ustification for the program must be provided</a:t>
            </a:r>
          </a:p>
          <a:p>
            <a:pPr lvl="1"/>
            <a:r>
              <a:rPr lang="en-US" sz="2000" kern="100" dirty="0">
                <a:effectLst/>
                <a:latin typeface="Calibri" panose="020F0502020204030204" pitchFamily="34" charset="0"/>
                <a:ea typeface="Calibri" panose="020F0502020204030204" pitchFamily="34" charset="0"/>
                <a:cs typeface="Calibri" panose="020F0502020204030204" pitchFamily="34" charset="0"/>
              </a:rPr>
              <a:t>Retention Calculation</a:t>
            </a:r>
          </a:p>
          <a:p>
            <a:pPr marL="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2400" b="1" kern="100" dirty="0">
                <a:effectLst/>
                <a:latin typeface="Calibri" panose="020F0502020204030204" pitchFamily="34" charset="0"/>
                <a:ea typeface="Calibri" panose="020F0502020204030204" pitchFamily="34" charset="0"/>
                <a:cs typeface="Calibri" panose="020F0502020204030204" pitchFamily="34" charset="0"/>
              </a:rPr>
              <a:t>Verification and Signature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r>
              <a:rPr lang="en-US" sz="2000"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Neal McNally, Chief Financial Officer </a:t>
            </a:r>
            <a:r>
              <a:rPr lang="en-US" sz="2000" i="1" kern="100" dirty="0">
                <a:effectLst/>
                <a:latin typeface="Calibri" panose="020F0502020204030204" pitchFamily="34" charset="0"/>
                <a:ea typeface="Calibri" panose="020F0502020204030204" pitchFamily="34" charset="0"/>
                <a:cs typeface="Calibri" panose="020F0502020204030204" pitchFamily="34" charset="0"/>
              </a:rPr>
              <a:t>at Youngstown State University, </a:t>
            </a:r>
            <a:r>
              <a:rPr lang="en-US" sz="2000" kern="100" dirty="0">
                <a:effectLst/>
                <a:latin typeface="Calibri" panose="020F0502020204030204" pitchFamily="34" charset="0"/>
                <a:ea typeface="Calibri" panose="020F0502020204030204" pitchFamily="34" charset="0"/>
                <a:cs typeface="Calibri" panose="020F0502020204030204" pitchFamily="34" charset="0"/>
              </a:rPr>
              <a:t>verifies that the information in the fiscal impact statement is truthful and accurate.</a:t>
            </a:r>
            <a:r>
              <a:rPr lang="en-US" sz="2000" i="1" kern="10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r>
              <a:rPr lang="en-US" sz="2000" i="1" kern="0" dirty="0">
                <a:highlight>
                  <a:srgbClr val="FFFF00"/>
                </a:highlight>
                <a:latin typeface="Calibri" panose="020F0502020204030204" pitchFamily="34" charset="0"/>
                <a:ea typeface="Calibri" panose="020F0502020204030204" pitchFamily="34" charset="0"/>
                <a:cs typeface="Times New Roman" panose="02020603050405020304" pitchFamily="18" charset="0"/>
              </a:rPr>
              <a:t>Bill Johnson, President</a:t>
            </a:r>
            <a:r>
              <a:rPr lang="en-US" sz="2000" i="1" kern="0" dirty="0">
                <a:latin typeface="Calibri" panose="020F0502020204030204" pitchFamily="34" charset="0"/>
                <a:ea typeface="Calibri" panose="020F0502020204030204" pitchFamily="34" charset="0"/>
                <a:cs typeface="Times New Roman" panose="02020603050405020304" pitchFamily="18" charset="0"/>
              </a:rPr>
              <a:t>, Y</a:t>
            </a:r>
            <a:r>
              <a:rPr lang="en-US" sz="2000" i="1" kern="0" dirty="0">
                <a:effectLst/>
                <a:latin typeface="Calibri" panose="020F0502020204030204" pitchFamily="34" charset="0"/>
                <a:ea typeface="Calibri" panose="020F0502020204030204" pitchFamily="34" charset="0"/>
                <a:cs typeface="Times New Roman" panose="02020603050405020304" pitchFamily="18" charset="0"/>
              </a:rPr>
              <a:t>oungstown State University </a:t>
            </a:r>
            <a:r>
              <a:rPr lang="en-US" sz="2000" kern="0" dirty="0">
                <a:effectLst/>
                <a:latin typeface="Calibri" panose="020F0502020204030204" pitchFamily="34" charset="0"/>
                <a:ea typeface="Calibri" panose="020F0502020204030204" pitchFamily="34" charset="0"/>
                <a:cs typeface="Times New Roman" panose="02020603050405020304" pitchFamily="18" charset="0"/>
              </a:rPr>
              <a:t>verifies that the information in the application is truthful and accurate.</a:t>
            </a:r>
            <a:r>
              <a:rPr lang="en-US" sz="2000" i="1"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1800" i="1"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384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B224E-0CFA-CB10-258F-BE59DDFFA46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2CE9B92-A01E-B1FC-90E7-9737C2EDED51}"/>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F4781D82-C02E-6686-E8CD-72111DE8B819}"/>
              </a:ext>
            </a:extLst>
          </p:cNvPr>
          <p:cNvPicPr>
            <a:picLocks noChangeAspect="1"/>
          </p:cNvPicPr>
          <p:nvPr/>
        </p:nvPicPr>
        <p:blipFill>
          <a:blip r:embed="rId3"/>
          <a:stretch>
            <a:fillRect/>
          </a:stretch>
        </p:blipFill>
        <p:spPr>
          <a:xfrm>
            <a:off x="-573742" y="292719"/>
            <a:ext cx="12765742" cy="7704348"/>
          </a:xfrm>
          <a:prstGeom prst="rect">
            <a:avLst/>
          </a:prstGeom>
        </p:spPr>
      </p:pic>
      <p:sp>
        <p:nvSpPr>
          <p:cNvPr id="2" name="Right Arrow 1">
            <a:extLst>
              <a:ext uri="{FF2B5EF4-FFF2-40B4-BE49-F238E27FC236}">
                <a16:creationId xmlns:a16="http://schemas.microsoft.com/office/drawing/2014/main" id="{3F53CF0E-9E1B-0FFD-6DE3-D4E0F5254E02}"/>
              </a:ext>
            </a:extLst>
          </p:cNvPr>
          <p:cNvSpPr/>
          <p:nvPr/>
        </p:nvSpPr>
        <p:spPr>
          <a:xfrm rot="3143020">
            <a:off x="220607" y="1872058"/>
            <a:ext cx="2513397" cy="6726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592C8DDB-4548-0734-F5A6-BA29FE9609E2}"/>
              </a:ext>
            </a:extLst>
          </p:cNvPr>
          <p:cNvSpPr/>
          <p:nvPr/>
        </p:nvSpPr>
        <p:spPr>
          <a:xfrm rot="6774013">
            <a:off x="8482864" y="1782859"/>
            <a:ext cx="2513397" cy="6726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80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89" name="Table 1"/>
          <p:cNvGraphicFramePr/>
          <p:nvPr>
            <p:extLst>
              <p:ext uri="{D42A27DB-BD31-4B8C-83A1-F6EECF244321}">
                <p14:modId xmlns:p14="http://schemas.microsoft.com/office/powerpoint/2010/main" val="3293250956"/>
              </p:ext>
            </p:extLst>
          </p:nvPr>
        </p:nvGraphicFramePr>
        <p:xfrm>
          <a:off x="293076" y="2142411"/>
          <a:ext cx="11605847" cy="4506471"/>
        </p:xfrm>
        <a:graphic>
          <a:graphicData uri="http://schemas.openxmlformats.org/drawingml/2006/table">
            <a:tbl>
              <a:tblPr firstCol="1" bandRow="1"/>
              <a:tblGrid>
                <a:gridCol w="2321170">
                  <a:extLst>
                    <a:ext uri="{9D8B030D-6E8A-4147-A177-3AD203B41FA5}">
                      <a16:colId xmlns:a16="http://schemas.microsoft.com/office/drawing/2014/main" val="20000"/>
                    </a:ext>
                  </a:extLst>
                </a:gridCol>
                <a:gridCol w="1919783">
                  <a:extLst>
                    <a:ext uri="{9D8B030D-6E8A-4147-A177-3AD203B41FA5}">
                      <a16:colId xmlns:a16="http://schemas.microsoft.com/office/drawing/2014/main" val="20001"/>
                    </a:ext>
                  </a:extLst>
                </a:gridCol>
                <a:gridCol w="2185510">
                  <a:extLst>
                    <a:ext uri="{9D8B030D-6E8A-4147-A177-3AD203B41FA5}">
                      <a16:colId xmlns:a16="http://schemas.microsoft.com/office/drawing/2014/main" val="20002"/>
                    </a:ext>
                  </a:extLst>
                </a:gridCol>
                <a:gridCol w="2630672">
                  <a:extLst>
                    <a:ext uri="{9D8B030D-6E8A-4147-A177-3AD203B41FA5}">
                      <a16:colId xmlns:a16="http://schemas.microsoft.com/office/drawing/2014/main" val="20003"/>
                    </a:ext>
                  </a:extLst>
                </a:gridCol>
                <a:gridCol w="2548712">
                  <a:extLst>
                    <a:ext uri="{9D8B030D-6E8A-4147-A177-3AD203B41FA5}">
                      <a16:colId xmlns:a16="http://schemas.microsoft.com/office/drawing/2014/main" val="20004"/>
                    </a:ext>
                  </a:extLst>
                </a:gridCol>
              </a:tblGrid>
              <a:tr h="471857">
                <a:tc rowSpan="2" gridSpan="2">
                  <a:txBody>
                    <a:bodyPr/>
                    <a:lstStyle/>
                    <a:p>
                      <a:pPr algn="l" defTabSz="914400">
                        <a:defRPr sz="3200" b="0">
                          <a:sym typeface="Graphik Semibold"/>
                        </a:defRPr>
                      </a:pPr>
                      <a:endParaRPr sz="1600" dirty="0">
                        <a:solidFill>
                          <a:schemeClr val="bg1"/>
                        </a:solidFill>
                      </a:endParaRPr>
                    </a:p>
                  </a:txBody>
                  <a:tcPr marL="25400" marR="25400" marT="25400" marB="25400" anchor="ctr" horzOverflow="overflow">
                    <a:lnR w="12700">
                      <a:solidFill>
                        <a:srgbClr val="000000"/>
                      </a:solidFill>
                      <a:miter lim="400000"/>
                    </a:lnR>
                    <a:lnB w="38100">
                      <a:solidFill>
                        <a:srgbClr val="000000"/>
                      </a:solidFill>
                      <a:miter lim="400000"/>
                    </a:lnB>
                    <a:solidFill>
                      <a:schemeClr val="tx1">
                        <a:lumMod val="75000"/>
                      </a:schemeClr>
                    </a:solidFill>
                  </a:tcPr>
                </a:tc>
                <a:tc rowSpan="2" hMerge="1">
                  <a:txBody>
                    <a:bodyPr/>
                    <a:lstStyle/>
                    <a:p>
                      <a:endParaRPr lang="en-US"/>
                    </a:p>
                  </a:txBody>
                  <a:tcPr/>
                </a:tc>
                <a:tc gridSpan="3">
                  <a:txBody>
                    <a:bodyPr/>
                    <a:lstStyle/>
                    <a:p>
                      <a:pPr algn="ctr" defTabSz="914400">
                        <a:defRPr sz="1800"/>
                      </a:pPr>
                      <a:r>
                        <a:rPr sz="1600" dirty="0">
                          <a:solidFill>
                            <a:schemeClr val="bg1"/>
                          </a:solidFill>
                          <a:latin typeface="Graphik-SemiboldItalic"/>
                          <a:ea typeface="Graphik-SemiboldItalic"/>
                          <a:cs typeface="Graphik-SemiboldItalic"/>
                          <a:sym typeface="Graphik Semibold"/>
                        </a:rPr>
                        <a:t>Category</a:t>
                      </a:r>
                    </a:p>
                  </a:txBody>
                  <a:tcPr marL="25400" marR="25400" marT="25400" marB="25400" anchor="ctr" horzOverflow="overflow">
                    <a:lnL w="12700">
                      <a:solidFill>
                        <a:srgbClr val="000000"/>
                      </a:solidFill>
                      <a:miter lim="400000"/>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07530">
                <a:tc gridSpan="2" vMerge="1">
                  <a:txBody>
                    <a:bodyPr/>
                    <a:lstStyle/>
                    <a:p>
                      <a:endParaRPr lang="en-US"/>
                    </a:p>
                  </a:txBody>
                  <a:tcPr/>
                </a:tc>
                <a:tc hMerge="1" vMerge="1">
                  <a:txBody>
                    <a:bodyPr/>
                    <a:lstStyle/>
                    <a:p>
                      <a:endParaRPr lang="en-US"/>
                    </a:p>
                  </a:txBody>
                  <a:tcPr/>
                </a:tc>
                <a:tc>
                  <a:txBody>
                    <a:bodyPr/>
                    <a:lstStyle/>
                    <a:p>
                      <a:pPr algn="ctr" defTabSz="914400">
                        <a:defRPr sz="1800"/>
                      </a:pPr>
                      <a:r>
                        <a:rPr sz="1600" b="1">
                          <a:latin typeface="Avenir Next Regular"/>
                          <a:ea typeface="Avenir Next Regular"/>
                          <a:cs typeface="Avenir Next Regular"/>
                          <a:sym typeface="Avenir Next Regular"/>
                        </a:rPr>
                        <a:t>Continuous Quality Improvement (CQI)</a:t>
                      </a:r>
                    </a:p>
                  </a:txBody>
                  <a:tcPr marL="25400" marR="25400" marT="25400" marB="25400" anchor="ctr" horzOverflow="overflow">
                    <a:lnL w="12700">
                      <a:solidFill>
                        <a:srgbClr val="000000"/>
                      </a:solidFill>
                      <a:miter lim="400000"/>
                    </a:lnL>
                    <a:lnB w="38100">
                      <a:solidFill>
                        <a:srgbClr val="000000"/>
                      </a:solidFill>
                      <a:miter lim="400000"/>
                    </a:lnB>
                    <a:solidFill>
                      <a:schemeClr val="accent3">
                        <a:satOff val="1412"/>
                        <a:lumOff val="16412"/>
                      </a:schemeClr>
                    </a:solidFill>
                  </a:tcPr>
                </a:tc>
                <a:tc>
                  <a:txBody>
                    <a:bodyPr/>
                    <a:lstStyle/>
                    <a:p>
                      <a:pPr algn="ctr" defTabSz="914400">
                        <a:defRPr sz="1800"/>
                      </a:pPr>
                      <a:r>
                        <a:rPr sz="1600" b="1">
                          <a:latin typeface="Avenir Next Regular"/>
                          <a:ea typeface="Avenir Next Regular"/>
                          <a:cs typeface="Avenir Next Regular"/>
                          <a:sym typeface="Avenir Next Regular"/>
                        </a:rPr>
                        <a:t>Detailed Analysis (DA)</a:t>
                      </a:r>
                    </a:p>
                  </a:txBody>
                  <a:tcPr marL="25400" marR="25400" marT="25400" marB="25400" anchor="ctr" horzOverflow="overflow">
                    <a:lnB w="38100">
                      <a:solidFill>
                        <a:srgbClr val="000000"/>
                      </a:solidFill>
                      <a:miter lim="400000"/>
                    </a:lnB>
                    <a:solidFill>
                      <a:schemeClr val="accent4">
                        <a:hueOff val="112711"/>
                        <a:satOff val="-6790"/>
                        <a:lumOff val="9859"/>
                      </a:schemeClr>
                    </a:solidFill>
                  </a:tcPr>
                </a:tc>
                <a:tc>
                  <a:txBody>
                    <a:bodyPr/>
                    <a:lstStyle/>
                    <a:p>
                      <a:pPr algn="ctr" defTabSz="914400">
                        <a:defRPr sz="1800"/>
                      </a:pPr>
                      <a:r>
                        <a:rPr sz="1600" b="1" dirty="0">
                          <a:latin typeface="Avenir Next Regular"/>
                          <a:ea typeface="Avenir Next Regular"/>
                          <a:cs typeface="Avenir Next Regular"/>
                          <a:sym typeface="Avenir Next Regular"/>
                        </a:rPr>
                        <a:t>Sunset</a:t>
                      </a:r>
                    </a:p>
                  </a:txBody>
                  <a:tcPr marL="25400" marR="25400" marT="25400" marB="25400" anchor="ctr" horzOverflow="overflow">
                    <a:lnB w="38100">
                      <a:solidFill>
                        <a:srgbClr val="000000"/>
                      </a:solidFill>
                      <a:miter lim="400000"/>
                    </a:lnB>
                    <a:solidFill>
                      <a:schemeClr val="accent5">
                        <a:satOff val="17500"/>
                        <a:lumOff val="10202"/>
                      </a:schemeClr>
                    </a:solidFill>
                  </a:tcPr>
                </a:tc>
                <a:extLst>
                  <a:ext uri="{0D108BD9-81ED-4DB2-BD59-A6C34878D82A}">
                    <a16:rowId xmlns:a16="http://schemas.microsoft.com/office/drawing/2014/main" val="10001"/>
                  </a:ext>
                </a:extLst>
              </a:tr>
              <a:tr h="571052">
                <a:tc>
                  <a:txBody>
                    <a:bodyPr/>
                    <a:lstStyle/>
                    <a:p>
                      <a:pPr algn="ctr" defTabSz="914400">
                        <a:defRPr sz="1800" b="0"/>
                      </a:pPr>
                      <a:r>
                        <a:rPr sz="1600" b="0" dirty="0">
                          <a:solidFill>
                            <a:schemeClr val="bg1"/>
                          </a:solidFill>
                          <a:latin typeface="Avenir Next Regular"/>
                          <a:ea typeface="Avenir Next Regular"/>
                          <a:cs typeface="Avenir Next Regular"/>
                          <a:sym typeface="Avenir Next Regular"/>
                        </a:rPr>
                        <a:t># Grads (3 yr. avg.)</a:t>
                      </a:r>
                    </a:p>
                  </a:txBody>
                  <a:tcPr marL="25400" marR="25400" marT="25400" marB="25400" anchor="ctr" horzOverflow="overflow">
                    <a:lnT w="38100">
                      <a:solidFill>
                        <a:srgbClr val="000000"/>
                      </a:solidFill>
                      <a:miter lim="400000"/>
                    </a:lnT>
                  </a:tcPr>
                </a:tc>
                <a:tc>
                  <a:txBody>
                    <a:bodyPr/>
                    <a:lstStyle/>
                    <a:p>
                      <a:pPr algn="l" defTabSz="914400">
                        <a:defRPr sz="3200">
                          <a:latin typeface="Avenir Next Regular"/>
                          <a:ea typeface="Avenir Next Regular"/>
                          <a:cs typeface="Avenir Next Regular"/>
                          <a:sym typeface="Avenir Next Regular"/>
                        </a:defRPr>
                      </a:pPr>
                      <a:endParaRPr sz="1600" dirty="0">
                        <a:solidFill>
                          <a:schemeClr val="bg1"/>
                        </a:solidFill>
                      </a:endParaRPr>
                    </a:p>
                  </a:txBody>
                  <a:tcPr marL="25400" marR="25400" marT="25400" marB="25400" anchor="ctr" horzOverflow="overflow">
                    <a:lnT w="38100" cap="flat" cmpd="sng" algn="ctr">
                      <a:solidFill>
                        <a:schemeClr val="bg1"/>
                      </a:solidFill>
                      <a:prstDash val="solid"/>
                      <a:round/>
                      <a:headEnd type="none" w="med" len="med"/>
                      <a:tailEnd type="none" w="med" len="med"/>
                    </a:lnT>
                  </a:tcPr>
                </a:tc>
                <a:tc>
                  <a:txBody>
                    <a:bodyPr/>
                    <a:lstStyle/>
                    <a:p>
                      <a:pPr algn="ctr" defTabSz="914400">
                        <a:defRPr sz="1800"/>
                      </a:pPr>
                      <a:r>
                        <a:rPr sz="1600">
                          <a:latin typeface="Avenir Next Regular"/>
                          <a:ea typeface="Avenir Next Regular"/>
                          <a:cs typeface="Avenir Next Regular"/>
                          <a:sym typeface="Avenir Next Regular"/>
                        </a:rPr>
                        <a:t>&gt;9</a:t>
                      </a:r>
                    </a:p>
                  </a:txBody>
                  <a:tcPr marL="25400" marR="25400" marT="25400" marB="25400" anchor="ctr" horzOverflow="overflow">
                    <a:lnT w="38100">
                      <a:solidFill>
                        <a:srgbClr val="000000"/>
                      </a:solidFill>
                      <a:miter lim="400000"/>
                    </a:lnT>
                    <a:solidFill>
                      <a:schemeClr val="accent3">
                        <a:satOff val="1412"/>
                        <a:lumOff val="16412"/>
                      </a:schemeClr>
                    </a:solidFill>
                  </a:tcPr>
                </a:tc>
                <a:tc>
                  <a:txBody>
                    <a:bodyPr/>
                    <a:lstStyle/>
                    <a:p>
                      <a:pPr algn="ctr" defTabSz="914400">
                        <a:defRPr sz="1800"/>
                      </a:pPr>
                      <a:r>
                        <a:rPr sz="1600">
                          <a:latin typeface="Avenir Next Regular"/>
                          <a:ea typeface="Avenir Next Regular"/>
                          <a:cs typeface="Avenir Next Regular"/>
                          <a:sym typeface="Avenir Next Regular"/>
                        </a:rPr>
                        <a:t>5 - 9</a:t>
                      </a:r>
                    </a:p>
                  </a:txBody>
                  <a:tcPr marL="25400" marR="25400" marT="25400" marB="25400" anchor="ctr" horzOverflow="overflow">
                    <a:lnT w="38100">
                      <a:solidFill>
                        <a:srgbClr val="000000"/>
                      </a:solidFill>
                      <a:miter lim="400000"/>
                    </a:lnT>
                    <a:solidFill>
                      <a:schemeClr val="accent4">
                        <a:hueOff val="112711"/>
                        <a:satOff val="-6790"/>
                        <a:lumOff val="9859"/>
                      </a:schemeClr>
                    </a:solidFill>
                  </a:tcPr>
                </a:tc>
                <a:tc rowSpan="4">
                  <a:txBody>
                    <a:bodyPr/>
                    <a:lstStyle/>
                    <a:p>
                      <a:pPr algn="ctr" defTabSz="914400">
                        <a:defRPr sz="1800"/>
                      </a:pPr>
                      <a:r>
                        <a:rPr sz="1600" dirty="0">
                          <a:latin typeface="Avenir Next Regular"/>
                          <a:ea typeface="Avenir Next Regular"/>
                          <a:cs typeface="Avenir Next Regular"/>
                          <a:sym typeface="Avenir Next Regular"/>
                        </a:rPr>
                        <a:t>&lt;5</a:t>
                      </a:r>
                      <a:r>
                        <a:rPr lang="en-US" sz="1600" dirty="0">
                          <a:latin typeface="Avenir Next Regular"/>
                          <a:ea typeface="Avenir Next Regular"/>
                          <a:cs typeface="Avenir Next Regular"/>
                          <a:sym typeface="Avenir Next Regular"/>
                        </a:rPr>
                        <a:t>*</a:t>
                      </a:r>
                      <a:br>
                        <a:rPr lang="en-US" sz="1600" dirty="0">
                          <a:latin typeface="Avenir Next Regular"/>
                          <a:ea typeface="Avenir Next Regular"/>
                          <a:cs typeface="Avenir Next Regular"/>
                          <a:sym typeface="Avenir Next Regular"/>
                        </a:rPr>
                      </a:br>
                      <a:r>
                        <a:rPr sz="1600" dirty="0">
                          <a:latin typeface="Avenir Next Regular"/>
                          <a:ea typeface="Avenir Next Regular"/>
                          <a:cs typeface="Avenir Next Regular"/>
                          <a:sym typeface="Avenir Next Regular"/>
                        </a:rPr>
                        <a:t> </a:t>
                      </a:r>
                      <a:br>
                        <a:rPr lang="en-US" sz="1600" dirty="0">
                          <a:latin typeface="Avenir Next Regular"/>
                          <a:ea typeface="Avenir Next Regular"/>
                          <a:cs typeface="Avenir Next Regular"/>
                          <a:sym typeface="Avenir Next Regular"/>
                        </a:rPr>
                      </a:br>
                      <a:r>
                        <a:rPr sz="1600" dirty="0">
                          <a:latin typeface="Avenir Next Regular"/>
                          <a:ea typeface="Avenir Next Regular"/>
                          <a:cs typeface="Avenir Next Regular"/>
                          <a:sym typeface="Avenir Next Regular"/>
                        </a:rPr>
                        <a:t>(SB1)</a:t>
                      </a:r>
                      <a:br>
                        <a:rPr lang="en-US" sz="1600" dirty="0">
                          <a:latin typeface="Avenir Next Regular"/>
                          <a:ea typeface="Avenir Next Regular"/>
                          <a:cs typeface="Avenir Next Regular"/>
                          <a:sym typeface="Avenir Next Regular"/>
                        </a:rPr>
                      </a:br>
                      <a:r>
                        <a:rPr lang="en-US" sz="1000" b="1" dirty="0">
                          <a:latin typeface="Avenir Next Regular"/>
                          <a:ea typeface="Avenir Next Regular"/>
                          <a:cs typeface="Avenir Next Regular"/>
                          <a:sym typeface="Avenir Next Regular"/>
                        </a:rPr>
                        <a:t>not exclusive criteria</a:t>
                      </a:r>
                      <a:br>
                        <a:rPr lang="en-US" sz="1600" dirty="0">
                          <a:latin typeface="Avenir Next Regular"/>
                          <a:ea typeface="Avenir Next Regular"/>
                          <a:cs typeface="Avenir Next Regular"/>
                          <a:sym typeface="Avenir Next Regular"/>
                        </a:rPr>
                      </a:br>
                      <a:endParaRPr lang="en-US" sz="1600" dirty="0">
                        <a:latin typeface="Avenir Next Regular"/>
                        <a:ea typeface="Avenir Next Regular"/>
                        <a:cs typeface="Avenir Next Regular"/>
                        <a:sym typeface="Avenir Next Regular"/>
                      </a:endParaRPr>
                    </a:p>
                    <a:p>
                      <a:pPr algn="ctr" defTabSz="914400">
                        <a:defRPr sz="1800"/>
                      </a:pPr>
                      <a:r>
                        <a:rPr lang="en-US" sz="1600" dirty="0">
                          <a:latin typeface="Avenir Next Regular"/>
                          <a:sym typeface="Avenir Next Regular"/>
                        </a:rPr>
                        <a:t>*</a:t>
                      </a:r>
                      <a:r>
                        <a:rPr sz="1600" dirty="0">
                          <a:latin typeface="Avenir Next Regular"/>
                          <a:sym typeface="Avenir Next Regular"/>
                        </a:rPr>
                        <a:t>Programs may be placed here due to strategic direction, external constraints, or risk factors beyond listed metrics</a:t>
                      </a:r>
                    </a:p>
                  </a:txBody>
                  <a:tcPr marL="25400" marR="25400" marT="25400" marB="25400" anchor="ctr" horzOverflow="overflow">
                    <a:lnT w="38100">
                      <a:solidFill>
                        <a:srgbClr val="000000"/>
                      </a:solidFill>
                      <a:miter lim="400000"/>
                    </a:lnT>
                    <a:solidFill>
                      <a:schemeClr val="accent5">
                        <a:satOff val="17500"/>
                        <a:lumOff val="10202"/>
                      </a:schemeClr>
                    </a:solidFill>
                  </a:tcPr>
                </a:tc>
                <a:extLst>
                  <a:ext uri="{0D108BD9-81ED-4DB2-BD59-A6C34878D82A}">
                    <a16:rowId xmlns:a16="http://schemas.microsoft.com/office/drawing/2014/main" val="10002"/>
                  </a:ext>
                </a:extLst>
              </a:tr>
              <a:tr h="910838">
                <a:tc>
                  <a:txBody>
                    <a:bodyPr/>
                    <a:lstStyle/>
                    <a:p>
                      <a:pPr algn="ctr" defTabSz="914400">
                        <a:defRPr sz="1800" b="0"/>
                      </a:pPr>
                      <a:r>
                        <a:rPr sz="1600" dirty="0">
                          <a:solidFill>
                            <a:schemeClr val="bg1"/>
                          </a:solidFill>
                          <a:sym typeface="Graphik Semibold"/>
                        </a:rPr>
                        <a:t># Students Enrolled</a:t>
                      </a:r>
                    </a:p>
                  </a:txBody>
                  <a:tcPr marL="25400" marR="25400" marT="25400" marB="25400" anchor="ctr" horzOverflow="overflow"/>
                </a:tc>
                <a:tc>
                  <a:txBody>
                    <a:bodyPr/>
                    <a:lstStyle/>
                    <a:p>
                      <a:pPr algn="ctr" defTabSz="914400">
                        <a:defRPr sz="1800"/>
                      </a:pPr>
                      <a:r>
                        <a:rPr sz="1600" dirty="0">
                          <a:solidFill>
                            <a:schemeClr val="bg1"/>
                          </a:solidFill>
                        </a:rPr>
                        <a:t>Associates</a:t>
                      </a:r>
                      <a:br>
                        <a:rPr lang="en-US" sz="1600" dirty="0">
                          <a:solidFill>
                            <a:schemeClr val="bg1"/>
                          </a:solidFill>
                        </a:rPr>
                      </a:br>
                      <a:r>
                        <a:rPr lang="en-US" sz="1600" dirty="0">
                          <a:solidFill>
                            <a:schemeClr val="bg1"/>
                          </a:solidFill>
                        </a:rPr>
                        <a:t>Bachelors</a:t>
                      </a:r>
                      <a:br>
                        <a:rPr lang="en-US" sz="1600" dirty="0">
                          <a:solidFill>
                            <a:schemeClr val="bg1"/>
                          </a:solidFill>
                        </a:rPr>
                      </a:br>
                      <a:r>
                        <a:rPr lang="en-US" sz="1600" dirty="0">
                          <a:solidFill>
                            <a:schemeClr val="bg1"/>
                          </a:solidFill>
                        </a:rPr>
                        <a:t>Masters</a:t>
                      </a:r>
                      <a:endParaRPr sz="1600" dirty="0">
                        <a:solidFill>
                          <a:schemeClr val="bg1"/>
                        </a:solidFill>
                      </a:endParaRPr>
                    </a:p>
                  </a:txBody>
                  <a:tcPr marL="25400" marR="25400" marT="25400" marB="25400" anchor="ctr" horzOverflow="overflow"/>
                </a:tc>
                <a:tc>
                  <a:txBody>
                    <a:bodyPr/>
                    <a:lstStyle/>
                    <a:p>
                      <a:pPr algn="ctr" defTabSz="914400">
                        <a:defRPr sz="1800"/>
                      </a:pPr>
                      <a:r>
                        <a:rPr sz="1600" dirty="0">
                          <a:latin typeface="Avenir Next Regular"/>
                          <a:ea typeface="Avenir Next Regular"/>
                          <a:cs typeface="Avenir Next Regular"/>
                          <a:sym typeface="Avenir Next Regular"/>
                        </a:rPr>
                        <a:t>&gt;10
&gt;50</a:t>
                      </a:r>
                      <a:br>
                        <a:rPr lang="en-US" sz="1600" dirty="0">
                          <a:latin typeface="Avenir Next Regular"/>
                          <a:ea typeface="Avenir Next Regular"/>
                          <a:cs typeface="Avenir Next Regular"/>
                          <a:sym typeface="Avenir Next Regular"/>
                        </a:rPr>
                      </a:br>
                      <a:r>
                        <a:rPr sz="1600" dirty="0">
                          <a:latin typeface="Avenir Next Regular"/>
                          <a:ea typeface="Avenir Next Regular"/>
                          <a:cs typeface="Avenir Next Regular"/>
                          <a:sym typeface="Avenir Next Regular"/>
                        </a:rPr>
                        <a:t>&gt;18</a:t>
                      </a:r>
                    </a:p>
                  </a:txBody>
                  <a:tcPr marL="25400" marR="25400" marT="25400" marB="25400" anchor="ctr" horzOverflow="overflow">
                    <a:solidFill>
                      <a:schemeClr val="accent3">
                        <a:satOff val="1412"/>
                        <a:lumOff val="16412"/>
                      </a:schemeClr>
                    </a:solidFill>
                  </a:tcPr>
                </a:tc>
                <a:tc>
                  <a:txBody>
                    <a:bodyPr/>
                    <a:lstStyle/>
                    <a:p>
                      <a:pPr algn="ctr" defTabSz="914400">
                        <a:defRPr sz="1800"/>
                      </a:pPr>
                      <a:r>
                        <a:rPr sz="1600" dirty="0">
                          <a:latin typeface="Avenir Next Regular"/>
                          <a:ea typeface="Avenir Next Regular"/>
                          <a:cs typeface="Avenir Next Regular"/>
                          <a:sym typeface="Avenir Next Regular"/>
                        </a:rPr>
                        <a:t>&lt;10</a:t>
                      </a:r>
                      <a:br>
                        <a:rPr lang="en-US" sz="1600" dirty="0">
                          <a:latin typeface="Avenir Next Regular"/>
                          <a:ea typeface="Avenir Next Regular"/>
                          <a:cs typeface="Avenir Next Regular"/>
                          <a:sym typeface="Avenir Next Regular"/>
                        </a:rPr>
                      </a:br>
                      <a:r>
                        <a:rPr sz="1600" dirty="0">
                          <a:latin typeface="Avenir Next Regular"/>
                          <a:ea typeface="Avenir Next Regular"/>
                          <a:cs typeface="Avenir Next Regular"/>
                          <a:sym typeface="Avenir Next Regular"/>
                        </a:rPr>
                        <a:t>&lt;50</a:t>
                      </a:r>
                      <a:br>
                        <a:rPr lang="en-US" sz="1600" dirty="0">
                          <a:latin typeface="Avenir Next Regular"/>
                          <a:ea typeface="Avenir Next Regular"/>
                          <a:cs typeface="Avenir Next Regular"/>
                          <a:sym typeface="Avenir Next Regular"/>
                        </a:rPr>
                      </a:br>
                      <a:r>
                        <a:rPr sz="1600" dirty="0">
                          <a:latin typeface="Avenir Next Regular"/>
                          <a:ea typeface="Avenir Next Regular"/>
                          <a:cs typeface="Avenir Next Regular"/>
                          <a:sym typeface="Avenir Next Regular"/>
                        </a:rPr>
                        <a:t>&lt;18</a:t>
                      </a:r>
                    </a:p>
                  </a:txBody>
                  <a:tcPr marL="25400" marR="25400" marT="25400" marB="25400" anchor="ctr" horzOverflow="overflow">
                    <a:solidFill>
                      <a:schemeClr val="accent4">
                        <a:hueOff val="112711"/>
                        <a:satOff val="-6790"/>
                        <a:lumOff val="9859"/>
                      </a:schemeClr>
                    </a:solidFill>
                  </a:tcPr>
                </a:tc>
                <a:tc vMerge="1">
                  <a:txBody>
                    <a:bodyPr/>
                    <a:lstStyle/>
                    <a:p>
                      <a:endParaRPr dirty="0"/>
                    </a:p>
                  </a:txBody>
                  <a:tcPr marL="50800" marR="50800" marT="50800" marB="50800" anchor="ctr" horzOverflow="overflow">
                    <a:solidFill>
                      <a:schemeClr val="accent5">
                        <a:satOff val="17500"/>
                        <a:lumOff val="10202"/>
                      </a:schemeClr>
                    </a:solidFill>
                  </a:tcPr>
                </a:tc>
                <a:extLst>
                  <a:ext uri="{0D108BD9-81ED-4DB2-BD59-A6C34878D82A}">
                    <a16:rowId xmlns:a16="http://schemas.microsoft.com/office/drawing/2014/main" val="10003"/>
                  </a:ext>
                </a:extLst>
              </a:tr>
              <a:tr h="1063774">
                <a:tc>
                  <a:txBody>
                    <a:bodyPr/>
                    <a:lstStyle/>
                    <a:p>
                      <a:pPr algn="ctr" defTabSz="914400">
                        <a:defRPr sz="1800" b="0"/>
                      </a:pPr>
                      <a:r>
                        <a:rPr sz="1600" dirty="0">
                          <a:solidFill>
                            <a:schemeClr val="bg1"/>
                          </a:solidFill>
                          <a:sym typeface="Graphik Semibold"/>
                        </a:rPr>
                        <a:t>Goals, Pitch Statements, Action Steps</a:t>
                      </a:r>
                    </a:p>
                  </a:txBody>
                  <a:tcPr marL="25400" marR="25400" marT="25400" marB="25400" anchor="ctr" horzOverflow="overflow"/>
                </a:tc>
                <a:tc>
                  <a:txBody>
                    <a:bodyPr/>
                    <a:lstStyle/>
                    <a:p>
                      <a:pPr algn="l" defTabSz="914400">
                        <a:defRPr sz="3200"/>
                      </a:pPr>
                      <a:endParaRPr sz="1600" dirty="0">
                        <a:solidFill>
                          <a:schemeClr val="bg1"/>
                        </a:solidFill>
                      </a:endParaRPr>
                    </a:p>
                  </a:txBody>
                  <a:tcPr marL="25400" marR="25400" marT="25400" marB="25400" anchor="ctr" horzOverflow="overflow"/>
                </a:tc>
                <a:tc>
                  <a:txBody>
                    <a:bodyPr/>
                    <a:lstStyle/>
                    <a:p>
                      <a:pPr algn="ctr" defTabSz="914400">
                        <a:defRPr sz="1800"/>
                      </a:pPr>
                      <a:r>
                        <a:rPr lang="en-US" sz="1600" dirty="0">
                          <a:latin typeface="Avenir Next Regular"/>
                          <a:ea typeface="Avenir Next Regular"/>
                          <a:cs typeface="Avenir Next Regular"/>
                          <a:sym typeface="Avenir Next Regular"/>
                        </a:rPr>
                        <a:t>High Impact / Evolving</a:t>
                      </a:r>
                      <a:endParaRPr sz="1600" dirty="0">
                        <a:latin typeface="Avenir Next Regular"/>
                        <a:ea typeface="Avenir Next Regular"/>
                        <a:cs typeface="Avenir Next Regular"/>
                        <a:sym typeface="Avenir Next Regular"/>
                      </a:endParaRPr>
                    </a:p>
                  </a:txBody>
                  <a:tcPr marL="25400" marR="25400" marT="25400" marB="25400" anchor="ctr" horzOverflow="overflow">
                    <a:solidFill>
                      <a:schemeClr val="accent3">
                        <a:satOff val="1412"/>
                        <a:lumOff val="16412"/>
                      </a:schemeClr>
                    </a:solidFill>
                  </a:tcPr>
                </a:tc>
                <a:tc>
                  <a:txBody>
                    <a:bodyPr/>
                    <a:lstStyle/>
                    <a:p>
                      <a:pPr algn="ctr" defTabSz="914400">
                        <a:defRPr sz="1800"/>
                      </a:pPr>
                      <a:r>
                        <a:rPr lang="en-US" sz="1600" dirty="0">
                          <a:latin typeface="Avenir Next Regular"/>
                          <a:ea typeface="Avenir Next Regular"/>
                          <a:cs typeface="Avenir Next Regular"/>
                          <a:sym typeface="Avenir Next Regular"/>
                        </a:rPr>
                        <a:t>Low Impact / Stagnant</a:t>
                      </a:r>
                      <a:endParaRPr sz="1600" dirty="0">
                        <a:latin typeface="Avenir Next Regular"/>
                        <a:ea typeface="Avenir Next Regular"/>
                        <a:cs typeface="Avenir Next Regular"/>
                        <a:sym typeface="Avenir Next Regular"/>
                      </a:endParaRPr>
                    </a:p>
                  </a:txBody>
                  <a:tcPr marL="25400" marR="25400" marT="25400" marB="25400" anchor="ctr" horzOverflow="overflow">
                    <a:solidFill>
                      <a:schemeClr val="accent4">
                        <a:hueOff val="112711"/>
                        <a:satOff val="-6790"/>
                        <a:lumOff val="9859"/>
                      </a:schemeClr>
                    </a:solidFill>
                  </a:tcPr>
                </a:tc>
                <a:tc vMerge="1">
                  <a:txBody>
                    <a:bodyPr/>
                    <a:lstStyle/>
                    <a:p>
                      <a:endParaRPr lang="en-US"/>
                    </a:p>
                  </a:txBody>
                  <a:tcPr/>
                </a:tc>
                <a:extLst>
                  <a:ext uri="{0D108BD9-81ED-4DB2-BD59-A6C34878D82A}">
                    <a16:rowId xmlns:a16="http://schemas.microsoft.com/office/drawing/2014/main" val="10004"/>
                  </a:ext>
                </a:extLst>
              </a:tr>
              <a:tr h="681420">
                <a:tc>
                  <a:txBody>
                    <a:bodyPr/>
                    <a:lstStyle/>
                    <a:p>
                      <a:pPr algn="ctr" defTabSz="914400">
                        <a:defRPr sz="1800" b="0"/>
                      </a:pPr>
                      <a:r>
                        <a:rPr sz="1600" dirty="0">
                          <a:solidFill>
                            <a:schemeClr val="bg1"/>
                          </a:solidFill>
                          <a:sym typeface="Graphik Semibold"/>
                        </a:rPr>
                        <a:t>Fiscal Sustainability</a:t>
                      </a:r>
                    </a:p>
                  </a:txBody>
                  <a:tcPr marL="25400" marR="25400" marT="25400" marB="25400" anchor="ctr" horzOverflow="overflow"/>
                </a:tc>
                <a:tc>
                  <a:txBody>
                    <a:bodyPr/>
                    <a:lstStyle/>
                    <a:p>
                      <a:pPr algn="l" defTabSz="914400">
                        <a:defRPr sz="3200"/>
                      </a:pPr>
                      <a:endParaRPr sz="1600" dirty="0">
                        <a:solidFill>
                          <a:schemeClr val="bg1"/>
                        </a:solidFill>
                      </a:endParaRPr>
                    </a:p>
                  </a:txBody>
                  <a:tcPr marL="25400" marR="25400" marT="25400" marB="25400" anchor="ctr" horzOverflow="overflow"/>
                </a:tc>
                <a:tc>
                  <a:txBody>
                    <a:bodyPr/>
                    <a:lstStyle/>
                    <a:p>
                      <a:pPr algn="ctr" defTabSz="914400">
                        <a:defRPr sz="1800"/>
                      </a:pPr>
                      <a:r>
                        <a:rPr sz="1600">
                          <a:latin typeface="Avenir Next Regular"/>
                          <a:ea typeface="Avenir Next Regular"/>
                          <a:cs typeface="Avenir Next Regular"/>
                          <a:sym typeface="Avenir Next Regular"/>
                        </a:rPr>
                        <a:t>(+) Standing</a:t>
                      </a:r>
                    </a:p>
                  </a:txBody>
                  <a:tcPr marL="25400" marR="25400" marT="25400" marB="25400" anchor="ctr" horzOverflow="overflow">
                    <a:solidFill>
                      <a:schemeClr val="accent3">
                        <a:satOff val="1412"/>
                        <a:lumOff val="16412"/>
                      </a:schemeClr>
                    </a:solidFill>
                  </a:tcPr>
                </a:tc>
                <a:tc>
                  <a:txBody>
                    <a:bodyPr/>
                    <a:lstStyle/>
                    <a:p>
                      <a:pPr algn="ctr" defTabSz="914400">
                        <a:defRPr sz="1800"/>
                      </a:pPr>
                      <a:r>
                        <a:rPr sz="1600" dirty="0">
                          <a:latin typeface="Avenir Next Regular"/>
                          <a:ea typeface="Avenir Next Regular"/>
                          <a:cs typeface="Avenir Next Regular"/>
                          <a:sym typeface="Avenir Next Regular"/>
                        </a:rPr>
                        <a:t>(-) Indicators</a:t>
                      </a:r>
                    </a:p>
                  </a:txBody>
                  <a:tcPr marL="25400" marR="25400" marT="25400" marB="25400" anchor="ctr" horzOverflow="overflow">
                    <a:solidFill>
                      <a:schemeClr val="accent4">
                        <a:hueOff val="112711"/>
                        <a:satOff val="-6790"/>
                        <a:lumOff val="9859"/>
                      </a:schemeClr>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190" name="These criteria provide general guidance for program placement but are not absolute. The Office of Academic Affairs may use contextual factors to assign a program to a different category based on goal alignment, sudden enrollment shifts, strategic needs, "/>
          <p:cNvSpPr txBox="1"/>
          <p:nvPr/>
        </p:nvSpPr>
        <p:spPr>
          <a:xfrm>
            <a:off x="457200" y="982841"/>
            <a:ext cx="11441723" cy="9746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ctr" defTabSz="457200">
              <a:spcBef>
                <a:spcPts val="0"/>
              </a:spcBef>
              <a:defRPr sz="3000">
                <a:latin typeface="Graphik"/>
                <a:ea typeface="Graphik"/>
                <a:cs typeface="Graphik"/>
                <a:sym typeface="Graphik"/>
              </a:defRPr>
            </a:lvl1pPr>
          </a:lstStyle>
          <a:p>
            <a:r>
              <a:rPr lang="en-US" sz="2000" dirty="0">
                <a:solidFill>
                  <a:schemeClr val="bg1"/>
                </a:solidFill>
              </a:rPr>
              <a:t>While these criteria provide general direction for program placement, they are not definitive. Other considerations within or beyond those listed in this table may warrant placing a program in a different category.</a:t>
            </a:r>
            <a:endParaRPr sz="2000" dirty="0">
              <a:solidFill>
                <a:schemeClr val="bg1"/>
              </a:solidFill>
            </a:endParaRPr>
          </a:p>
        </p:txBody>
      </p:sp>
      <p:sp>
        <p:nvSpPr>
          <p:cNvPr id="191" name="APEEI CATEGORY PLACEMENT FACTORS"/>
          <p:cNvSpPr txBox="1"/>
          <p:nvPr/>
        </p:nvSpPr>
        <p:spPr>
          <a:xfrm>
            <a:off x="2473569" y="392657"/>
            <a:ext cx="7948246" cy="482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b="1">
                <a:solidFill>
                  <a:srgbClr val="000000"/>
                </a:solidFill>
                <a:latin typeface="Graphik"/>
                <a:ea typeface="Graphik"/>
                <a:cs typeface="Graphik"/>
                <a:sym typeface="Graphik"/>
              </a:defRPr>
            </a:lvl1pPr>
          </a:lstStyle>
          <a:p>
            <a:pPr algn="ctr"/>
            <a:r>
              <a:rPr sz="2800" dirty="0"/>
              <a:t>APEEI CATEGORY PLACEMENT FACTORS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65A298-68DB-BDFD-7D15-82FF1AAA6054}"/>
              </a:ext>
            </a:extLst>
          </p:cNvPr>
          <p:cNvSpPr>
            <a:spLocks noGrp="1"/>
          </p:cNvSpPr>
          <p:nvPr>
            <p:ph sz="half" idx="1"/>
          </p:nvPr>
        </p:nvSpPr>
        <p:spPr>
          <a:xfrm>
            <a:off x="1308538" y="153551"/>
            <a:ext cx="5181600" cy="833492"/>
          </a:xfrm>
        </p:spPr>
        <p:txBody>
          <a:bodyPr/>
          <a:lstStyle/>
          <a:p>
            <a:pPr marL="0" indent="0">
              <a:spcBef>
                <a:spcPct val="0"/>
              </a:spcBef>
              <a:buNone/>
            </a:pPr>
            <a:r>
              <a:rPr lang="en-US" sz="4400" dirty="0">
                <a:latin typeface="+mj-lt"/>
                <a:ea typeface="+mj-ea"/>
                <a:cs typeface="+mj-cs"/>
              </a:rPr>
              <a:t>Bachelors: CQI</a:t>
            </a:r>
          </a:p>
        </p:txBody>
      </p:sp>
      <p:graphicFrame>
        <p:nvGraphicFramePr>
          <p:cNvPr id="9" name="Table 8">
            <a:extLst>
              <a:ext uri="{FF2B5EF4-FFF2-40B4-BE49-F238E27FC236}">
                <a16:creationId xmlns:a16="http://schemas.microsoft.com/office/drawing/2014/main" id="{BAA07E9D-70D1-468F-E230-64DA5950F673}"/>
              </a:ext>
            </a:extLst>
          </p:cNvPr>
          <p:cNvGraphicFramePr>
            <a:graphicFrameLocks noGrp="1"/>
          </p:cNvGraphicFramePr>
          <p:nvPr>
            <p:extLst>
              <p:ext uri="{D42A27DB-BD31-4B8C-83A1-F6EECF244321}">
                <p14:modId xmlns:p14="http://schemas.microsoft.com/office/powerpoint/2010/main" val="823913122"/>
              </p:ext>
            </p:extLst>
          </p:nvPr>
        </p:nvGraphicFramePr>
        <p:xfrm>
          <a:off x="165538" y="892741"/>
          <a:ext cx="6151179" cy="5474642"/>
        </p:xfrm>
        <a:graphic>
          <a:graphicData uri="http://schemas.openxmlformats.org/drawingml/2006/table">
            <a:tbl>
              <a:tblPr>
                <a:tableStyleId>{5C22544A-7EE6-4342-B048-85BDC9FD1C3A}</a:tableStyleId>
              </a:tblPr>
              <a:tblGrid>
                <a:gridCol w="6151179">
                  <a:extLst>
                    <a:ext uri="{9D8B030D-6E8A-4147-A177-3AD203B41FA5}">
                      <a16:colId xmlns:a16="http://schemas.microsoft.com/office/drawing/2014/main" val="3009354226"/>
                    </a:ext>
                  </a:extLst>
                </a:gridCol>
              </a:tblGrid>
              <a:tr h="277425">
                <a:tc>
                  <a:txBody>
                    <a:bodyPr/>
                    <a:lstStyle/>
                    <a:p>
                      <a:pPr algn="l" fontAlgn="t"/>
                      <a:r>
                        <a:rPr lang="en-US" sz="1800" u="none" strike="noStrike" dirty="0">
                          <a:effectLst/>
                        </a:rPr>
                        <a:t>Bachelor of Arts in Communication</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1091183025"/>
                  </a:ext>
                </a:extLst>
              </a:tr>
              <a:tr h="277425">
                <a:tc>
                  <a:txBody>
                    <a:bodyPr/>
                    <a:lstStyle/>
                    <a:p>
                      <a:pPr algn="l" fontAlgn="t"/>
                      <a:r>
                        <a:rPr lang="en-US" sz="1800" u="none" strike="noStrike" dirty="0">
                          <a:effectLst/>
                        </a:rPr>
                        <a:t>Bachelor of Arts in Multimedia Communication</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664279767"/>
                  </a:ext>
                </a:extLst>
              </a:tr>
              <a:tr h="277425">
                <a:tc>
                  <a:txBody>
                    <a:bodyPr/>
                    <a:lstStyle/>
                    <a:p>
                      <a:pPr algn="l" fontAlgn="t"/>
                      <a:r>
                        <a:rPr lang="en-US" sz="1800" u="none" strike="noStrike" dirty="0">
                          <a:effectLst/>
                        </a:rPr>
                        <a:t>Bachelor of Arts in Political Science</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3554468893"/>
                  </a:ext>
                </a:extLst>
              </a:tr>
              <a:tr h="277425">
                <a:tc>
                  <a:txBody>
                    <a:bodyPr/>
                    <a:lstStyle/>
                    <a:p>
                      <a:pPr algn="l" fontAlgn="t"/>
                      <a:r>
                        <a:rPr lang="en-US" sz="1800" u="none" strike="noStrike" dirty="0">
                          <a:effectLst/>
                        </a:rPr>
                        <a:t>Bachelor of Arts in Psychology</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78604079"/>
                  </a:ext>
                </a:extLst>
              </a:tr>
              <a:tr h="277425">
                <a:tc>
                  <a:txBody>
                    <a:bodyPr/>
                    <a:lstStyle/>
                    <a:p>
                      <a:pPr algn="l" fontAlgn="t"/>
                      <a:r>
                        <a:rPr lang="en-US" sz="1800" u="none" strike="noStrike" dirty="0">
                          <a:effectLst/>
                        </a:rPr>
                        <a:t>Bachelor of Engineering in Chemical Engineering</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3913793876"/>
                  </a:ext>
                </a:extLst>
              </a:tr>
              <a:tr h="277425">
                <a:tc>
                  <a:txBody>
                    <a:bodyPr/>
                    <a:lstStyle/>
                    <a:p>
                      <a:pPr algn="l" fontAlgn="t"/>
                      <a:r>
                        <a:rPr lang="en-US" sz="1800" u="none" strike="noStrike" dirty="0">
                          <a:effectLst/>
                        </a:rPr>
                        <a:t>Bachelor of Engineering in Civil Engineering</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2912024076"/>
                  </a:ext>
                </a:extLst>
              </a:tr>
              <a:tr h="277425">
                <a:tc>
                  <a:txBody>
                    <a:bodyPr/>
                    <a:lstStyle/>
                    <a:p>
                      <a:pPr algn="l" fontAlgn="t"/>
                      <a:r>
                        <a:rPr lang="en-US" sz="1800" u="none" strike="noStrike" dirty="0">
                          <a:effectLst/>
                        </a:rPr>
                        <a:t>Bachelor of Engineering in Electrical Engineering</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3495799012"/>
                  </a:ext>
                </a:extLst>
              </a:tr>
              <a:tr h="313203">
                <a:tc>
                  <a:txBody>
                    <a:bodyPr/>
                    <a:lstStyle/>
                    <a:p>
                      <a:pPr algn="l" fontAlgn="t"/>
                      <a:r>
                        <a:rPr lang="en-US" sz="1800" u="none" strike="noStrike" dirty="0">
                          <a:effectLst/>
                        </a:rPr>
                        <a:t>Bachelor of Engineering in Industrial and Systems Engineering</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2478004099"/>
                  </a:ext>
                </a:extLst>
              </a:tr>
              <a:tr h="277425">
                <a:tc>
                  <a:txBody>
                    <a:bodyPr/>
                    <a:lstStyle/>
                    <a:p>
                      <a:pPr algn="l" fontAlgn="t"/>
                      <a:r>
                        <a:rPr lang="en-US" sz="1800" u="none" strike="noStrike" dirty="0">
                          <a:effectLst/>
                        </a:rPr>
                        <a:t>Bachelor of Engineering in Mechanical Engineering</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983147598"/>
                  </a:ext>
                </a:extLst>
              </a:tr>
              <a:tr h="277425">
                <a:tc>
                  <a:txBody>
                    <a:bodyPr/>
                    <a:lstStyle/>
                    <a:p>
                      <a:pPr algn="l" fontAlgn="t"/>
                      <a:r>
                        <a:rPr lang="en-US" sz="1800" u="none" strike="noStrike" dirty="0">
                          <a:effectLst/>
                        </a:rPr>
                        <a:t>Bachelor of Fine Arts in Graphic Design </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1949384975"/>
                  </a:ext>
                </a:extLst>
              </a:tr>
              <a:tr h="331196">
                <a:tc>
                  <a:txBody>
                    <a:bodyPr/>
                    <a:lstStyle/>
                    <a:p>
                      <a:pPr algn="l" fontAlgn="t"/>
                      <a:r>
                        <a:rPr lang="en-US" sz="1800" u="none" strike="noStrike" dirty="0">
                          <a:effectLst/>
                        </a:rPr>
                        <a:t>Bachelor of Fine Arts in Studio Art</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1228980261"/>
                  </a:ext>
                </a:extLst>
              </a:tr>
              <a:tr h="277425">
                <a:tc>
                  <a:txBody>
                    <a:bodyPr/>
                    <a:lstStyle/>
                    <a:p>
                      <a:pPr algn="l" fontAlgn="t"/>
                      <a:r>
                        <a:rPr lang="en-US" sz="1800" u="none" strike="noStrike" dirty="0">
                          <a:effectLst/>
                        </a:rPr>
                        <a:t>Bachelor of General Studies in General Studies</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1937640479"/>
                  </a:ext>
                </a:extLst>
              </a:tr>
              <a:tr h="277425">
                <a:tc>
                  <a:txBody>
                    <a:bodyPr/>
                    <a:lstStyle/>
                    <a:p>
                      <a:pPr algn="l" fontAlgn="t"/>
                      <a:r>
                        <a:rPr lang="en-US" sz="1800" u="none" strike="noStrike" dirty="0">
                          <a:effectLst/>
                        </a:rPr>
                        <a:t>Bachelor of Music in Music Education</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2585606138"/>
                  </a:ext>
                </a:extLst>
              </a:tr>
              <a:tr h="277425">
                <a:tc>
                  <a:txBody>
                    <a:bodyPr/>
                    <a:lstStyle/>
                    <a:p>
                      <a:pPr algn="l" fontAlgn="t"/>
                      <a:r>
                        <a:rPr lang="en-US" sz="1800" u="none" strike="noStrike" dirty="0">
                          <a:effectLst/>
                        </a:rPr>
                        <a:t>Bachelor of Science in Applied Science in Allied Health</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4177332888"/>
                  </a:ext>
                </a:extLst>
              </a:tr>
              <a:tr h="341080">
                <a:tc>
                  <a:txBody>
                    <a:bodyPr/>
                    <a:lstStyle/>
                    <a:p>
                      <a:pPr algn="l" fontAlgn="t"/>
                      <a:r>
                        <a:rPr lang="en-US" sz="1800" u="none" strike="noStrike" dirty="0">
                          <a:effectLst/>
                        </a:rPr>
                        <a:t>BSAS in Civil and Construction Engineering Technology</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1187769894"/>
                  </a:ext>
                </a:extLst>
              </a:tr>
              <a:tr h="277425">
                <a:tc>
                  <a:txBody>
                    <a:bodyPr/>
                    <a:lstStyle/>
                    <a:p>
                      <a:pPr algn="l" fontAlgn="t"/>
                      <a:r>
                        <a:rPr lang="en-US" sz="1800" u="none" strike="noStrike" dirty="0">
                          <a:effectLst/>
                        </a:rPr>
                        <a:t>Bachelor of Science in Applied Science in Criminal Justice</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170113532"/>
                  </a:ext>
                </a:extLst>
              </a:tr>
              <a:tr h="342792">
                <a:tc>
                  <a:txBody>
                    <a:bodyPr/>
                    <a:lstStyle/>
                    <a:p>
                      <a:pPr algn="l" fontAlgn="t"/>
                      <a:r>
                        <a:rPr lang="en-US" sz="1800" u="none" strike="noStrike" dirty="0">
                          <a:effectLst/>
                        </a:rPr>
                        <a:t>Bachelor of Science in Applied Science in Exercise Science</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4066607122"/>
                  </a:ext>
                </a:extLst>
              </a:tr>
              <a:tr h="510778">
                <a:tc>
                  <a:txBody>
                    <a:bodyPr/>
                    <a:lstStyle/>
                    <a:p>
                      <a:pPr algn="l" fontAlgn="t"/>
                      <a:r>
                        <a:rPr lang="en-US" sz="1800" u="none" strike="noStrike" dirty="0">
                          <a:effectLst/>
                        </a:rPr>
                        <a:t>Bachelor of Science in Applied Science in Forensic Science</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3251132362"/>
                  </a:ext>
                </a:extLst>
              </a:tr>
            </a:tbl>
          </a:graphicData>
        </a:graphic>
      </p:graphicFrame>
      <p:graphicFrame>
        <p:nvGraphicFramePr>
          <p:cNvPr id="10" name="Table 9">
            <a:extLst>
              <a:ext uri="{FF2B5EF4-FFF2-40B4-BE49-F238E27FC236}">
                <a16:creationId xmlns:a16="http://schemas.microsoft.com/office/drawing/2014/main" id="{36D465C0-4524-22FA-6B94-ADE16B867485}"/>
              </a:ext>
            </a:extLst>
          </p:cNvPr>
          <p:cNvGraphicFramePr>
            <a:graphicFrameLocks noGrp="1"/>
          </p:cNvGraphicFramePr>
          <p:nvPr>
            <p:extLst>
              <p:ext uri="{D42A27DB-BD31-4B8C-83A1-F6EECF244321}">
                <p14:modId xmlns:p14="http://schemas.microsoft.com/office/powerpoint/2010/main" val="1686150946"/>
              </p:ext>
            </p:extLst>
          </p:nvPr>
        </p:nvGraphicFramePr>
        <p:xfrm>
          <a:off x="6663558" y="892738"/>
          <a:ext cx="5362904" cy="5474646"/>
        </p:xfrm>
        <a:graphic>
          <a:graphicData uri="http://schemas.openxmlformats.org/drawingml/2006/table">
            <a:tbl>
              <a:tblPr>
                <a:tableStyleId>{5C22544A-7EE6-4342-B048-85BDC9FD1C3A}</a:tableStyleId>
              </a:tblPr>
              <a:tblGrid>
                <a:gridCol w="5362904">
                  <a:extLst>
                    <a:ext uri="{9D8B030D-6E8A-4147-A177-3AD203B41FA5}">
                      <a16:colId xmlns:a16="http://schemas.microsoft.com/office/drawing/2014/main" val="3538192436"/>
                    </a:ext>
                  </a:extLst>
                </a:gridCol>
              </a:tblGrid>
              <a:tr h="299115">
                <a:tc>
                  <a:txBody>
                    <a:bodyPr/>
                    <a:lstStyle/>
                    <a:p>
                      <a:pPr algn="l" fontAlgn="t"/>
                      <a:r>
                        <a:rPr lang="en-US" sz="1800" u="none" strike="noStrike" dirty="0">
                          <a:effectLst/>
                        </a:rPr>
                        <a:t>BSAS in Information Technology</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2186625147"/>
                  </a:ext>
                </a:extLst>
              </a:tr>
              <a:tr h="299115">
                <a:tc>
                  <a:txBody>
                    <a:bodyPr/>
                    <a:lstStyle/>
                    <a:p>
                      <a:pPr algn="l" fontAlgn="t"/>
                      <a:r>
                        <a:rPr lang="en-US" sz="1800" u="none" strike="noStrike" dirty="0">
                          <a:effectLst/>
                        </a:rPr>
                        <a:t>Bachelor of Science in Biochemistry</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1109794924"/>
                  </a:ext>
                </a:extLst>
              </a:tr>
              <a:tr h="299115">
                <a:tc>
                  <a:txBody>
                    <a:bodyPr/>
                    <a:lstStyle/>
                    <a:p>
                      <a:pPr algn="l" fontAlgn="t"/>
                      <a:r>
                        <a:rPr lang="en-US" sz="1800" u="none" strike="noStrike" dirty="0">
                          <a:effectLst/>
                        </a:rPr>
                        <a:t>Bachelor of Science in Biological Sciences</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3488655646"/>
                  </a:ext>
                </a:extLst>
              </a:tr>
              <a:tr h="299115">
                <a:tc>
                  <a:txBody>
                    <a:bodyPr/>
                    <a:lstStyle/>
                    <a:p>
                      <a:pPr algn="l" fontAlgn="t"/>
                      <a:r>
                        <a:rPr lang="en-US" sz="1800" u="none" strike="noStrike" dirty="0">
                          <a:effectLst/>
                        </a:rPr>
                        <a:t>BSBA in Accounting</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1664598740"/>
                  </a:ext>
                </a:extLst>
              </a:tr>
              <a:tr h="299115">
                <a:tc>
                  <a:txBody>
                    <a:bodyPr/>
                    <a:lstStyle/>
                    <a:p>
                      <a:pPr algn="l" fontAlgn="t"/>
                      <a:r>
                        <a:rPr lang="en-US" sz="1800" u="none" strike="noStrike" dirty="0">
                          <a:effectLst/>
                        </a:rPr>
                        <a:t>BSBA in Business Administration</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2852355178"/>
                  </a:ext>
                </a:extLst>
              </a:tr>
              <a:tr h="299115">
                <a:tc>
                  <a:txBody>
                    <a:bodyPr/>
                    <a:lstStyle/>
                    <a:p>
                      <a:pPr algn="l" fontAlgn="t"/>
                      <a:r>
                        <a:rPr lang="en-US" sz="1800" u="none" strike="noStrike" dirty="0">
                          <a:effectLst/>
                        </a:rPr>
                        <a:t>BSBA in Finance</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2889909267"/>
                  </a:ext>
                </a:extLst>
              </a:tr>
              <a:tr h="299115">
                <a:tc>
                  <a:txBody>
                    <a:bodyPr/>
                    <a:lstStyle/>
                    <a:p>
                      <a:pPr algn="l" fontAlgn="t"/>
                      <a:r>
                        <a:rPr lang="en-US" sz="1800" u="none" strike="noStrike" dirty="0">
                          <a:effectLst/>
                        </a:rPr>
                        <a:t>BSBA in Human Resource Management</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2267340058"/>
                  </a:ext>
                </a:extLst>
              </a:tr>
              <a:tr h="299115">
                <a:tc>
                  <a:txBody>
                    <a:bodyPr/>
                    <a:lstStyle/>
                    <a:p>
                      <a:pPr algn="l" fontAlgn="t"/>
                      <a:r>
                        <a:rPr lang="en-US" sz="1800" u="none" strike="noStrike" dirty="0">
                          <a:effectLst/>
                        </a:rPr>
                        <a:t>BSBA in Management</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2575073645"/>
                  </a:ext>
                </a:extLst>
              </a:tr>
              <a:tr h="299115">
                <a:tc>
                  <a:txBody>
                    <a:bodyPr/>
                    <a:lstStyle/>
                    <a:p>
                      <a:pPr algn="l" fontAlgn="t"/>
                      <a:r>
                        <a:rPr lang="en-US" sz="1800" u="none" strike="noStrike" dirty="0">
                          <a:effectLst/>
                        </a:rPr>
                        <a:t>BSBA in Marketing</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2064990771"/>
                  </a:ext>
                </a:extLst>
              </a:tr>
              <a:tr h="299115">
                <a:tc>
                  <a:txBody>
                    <a:bodyPr/>
                    <a:lstStyle/>
                    <a:p>
                      <a:pPr algn="l" fontAlgn="t"/>
                      <a:r>
                        <a:rPr lang="en-US" sz="1800" u="none" strike="noStrike" dirty="0">
                          <a:effectLst/>
                        </a:rPr>
                        <a:t>Bachelor of Science in Computer Science</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3664523951"/>
                  </a:ext>
                </a:extLst>
              </a:tr>
              <a:tr h="299115">
                <a:tc>
                  <a:txBody>
                    <a:bodyPr/>
                    <a:lstStyle/>
                    <a:p>
                      <a:pPr algn="l" fontAlgn="t"/>
                      <a:r>
                        <a:rPr lang="en-US" sz="1800" u="none" strike="noStrike" dirty="0">
                          <a:effectLst/>
                        </a:rPr>
                        <a:t>Bachelor of Science in Dental Hygiene</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197326228"/>
                  </a:ext>
                </a:extLst>
              </a:tr>
              <a:tr h="299115">
                <a:tc>
                  <a:txBody>
                    <a:bodyPr/>
                    <a:lstStyle/>
                    <a:p>
                      <a:pPr algn="l" fontAlgn="t"/>
                      <a:r>
                        <a:rPr lang="en-US" sz="1800" u="none" strike="noStrike" dirty="0">
                          <a:effectLst/>
                        </a:rPr>
                        <a:t>BSE in Adolescent Young Adult Education</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3257664042"/>
                  </a:ext>
                </a:extLst>
              </a:tr>
              <a:tr h="389691">
                <a:tc>
                  <a:txBody>
                    <a:bodyPr/>
                    <a:lstStyle/>
                    <a:p>
                      <a:pPr algn="l" fontAlgn="t"/>
                      <a:r>
                        <a:rPr lang="en-US" sz="1800" u="none" strike="noStrike" dirty="0">
                          <a:effectLst/>
                        </a:rPr>
                        <a:t>BSE in Middle Childhood Education</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587356375"/>
                  </a:ext>
                </a:extLst>
              </a:tr>
              <a:tr h="299115">
                <a:tc>
                  <a:txBody>
                    <a:bodyPr/>
                    <a:lstStyle/>
                    <a:p>
                      <a:pPr algn="l" fontAlgn="t"/>
                      <a:r>
                        <a:rPr lang="en-US" sz="1800" u="none" strike="noStrike" dirty="0">
                          <a:effectLst/>
                        </a:rPr>
                        <a:t>BSE in Primary/Primary Intervention Specialist</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1645808930"/>
                  </a:ext>
                </a:extLst>
              </a:tr>
              <a:tr h="299115">
                <a:tc>
                  <a:txBody>
                    <a:bodyPr/>
                    <a:lstStyle/>
                    <a:p>
                      <a:pPr algn="l" fontAlgn="t"/>
                      <a:r>
                        <a:rPr lang="en-US" sz="1800" u="none" strike="noStrike" dirty="0">
                          <a:effectLst/>
                        </a:rPr>
                        <a:t>BSE in Special Education</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2877150031"/>
                  </a:ext>
                </a:extLst>
              </a:tr>
              <a:tr h="299115">
                <a:tc>
                  <a:txBody>
                    <a:bodyPr/>
                    <a:lstStyle/>
                    <a:p>
                      <a:pPr algn="l" fontAlgn="t"/>
                      <a:r>
                        <a:rPr lang="en-US" sz="1800" u="none" strike="noStrike" dirty="0">
                          <a:effectLst/>
                        </a:rPr>
                        <a:t>Bachelor of Science in Nursing </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3687238773"/>
                  </a:ext>
                </a:extLst>
              </a:tr>
              <a:tr h="299115">
                <a:tc>
                  <a:txBody>
                    <a:bodyPr/>
                    <a:lstStyle/>
                    <a:p>
                      <a:pPr algn="l" fontAlgn="t"/>
                      <a:r>
                        <a:rPr lang="en-US" sz="1800" u="none" strike="noStrike" dirty="0">
                          <a:effectLst/>
                        </a:rPr>
                        <a:t>Bachelor of Science in Respiratory Care</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3949540659"/>
                  </a:ext>
                </a:extLst>
              </a:tr>
              <a:tr h="299115">
                <a:tc>
                  <a:txBody>
                    <a:bodyPr/>
                    <a:lstStyle/>
                    <a:p>
                      <a:pPr algn="l" fontAlgn="t"/>
                      <a:r>
                        <a:rPr lang="en-US" sz="1800" u="none" strike="noStrike" dirty="0">
                          <a:effectLst/>
                        </a:rPr>
                        <a:t>Bachelor of Social Work</a:t>
                      </a:r>
                      <a:endParaRPr lang="en-US" sz="1800" b="1" i="0" u="none" strike="noStrike" dirty="0">
                        <a:solidFill>
                          <a:srgbClr val="000000"/>
                        </a:solidFill>
                        <a:effectLst/>
                        <a:latin typeface="Helvetica Neue" panose="02000503000000020004" pitchFamily="2" charset="0"/>
                      </a:endParaRPr>
                    </a:p>
                  </a:txBody>
                  <a:tcPr marL="5341" marR="5341" marT="5341" marB="0"/>
                </a:tc>
                <a:extLst>
                  <a:ext uri="{0D108BD9-81ED-4DB2-BD59-A6C34878D82A}">
                    <a16:rowId xmlns:a16="http://schemas.microsoft.com/office/drawing/2014/main" val="4019141007"/>
                  </a:ext>
                </a:extLst>
              </a:tr>
            </a:tbl>
          </a:graphicData>
        </a:graphic>
      </p:graphicFrame>
    </p:spTree>
    <p:extLst>
      <p:ext uri="{BB962C8B-B14F-4D97-AF65-F5344CB8AC3E}">
        <p14:creationId xmlns:p14="http://schemas.microsoft.com/office/powerpoint/2010/main" val="93557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ABBB2-CDC1-DAFC-6BAA-502C444703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38699D-F803-B9B7-1491-770F66B2DA8D}"/>
              </a:ext>
            </a:extLst>
          </p:cNvPr>
          <p:cNvSpPr>
            <a:spLocks noGrp="1"/>
          </p:cNvSpPr>
          <p:nvPr>
            <p:ph type="title"/>
          </p:nvPr>
        </p:nvSpPr>
        <p:spPr>
          <a:xfrm>
            <a:off x="3623442" y="-180867"/>
            <a:ext cx="1957552" cy="1325563"/>
          </a:xfrm>
        </p:spPr>
        <p:txBody>
          <a:bodyPr/>
          <a:lstStyle/>
          <a:p>
            <a:r>
              <a:rPr lang="en-US" dirty="0"/>
              <a:t>CQI</a:t>
            </a:r>
          </a:p>
        </p:txBody>
      </p:sp>
      <p:sp>
        <p:nvSpPr>
          <p:cNvPr id="6" name="Content Placeholder 5">
            <a:extLst>
              <a:ext uri="{FF2B5EF4-FFF2-40B4-BE49-F238E27FC236}">
                <a16:creationId xmlns:a16="http://schemas.microsoft.com/office/drawing/2014/main" id="{2EA7DB31-E4D4-B2CA-8D52-BFD26CBFA178}"/>
              </a:ext>
            </a:extLst>
          </p:cNvPr>
          <p:cNvSpPr>
            <a:spLocks noGrp="1"/>
          </p:cNvSpPr>
          <p:nvPr>
            <p:ph sz="half" idx="2"/>
          </p:nvPr>
        </p:nvSpPr>
        <p:spPr>
          <a:xfrm>
            <a:off x="1320362" y="210945"/>
            <a:ext cx="5181600" cy="541939"/>
          </a:xfrm>
        </p:spPr>
        <p:txBody>
          <a:bodyPr>
            <a:normAutofit fontScale="92500" lnSpcReduction="20000"/>
          </a:bodyPr>
          <a:lstStyle/>
          <a:p>
            <a:pPr marL="0" indent="0">
              <a:spcBef>
                <a:spcPct val="0"/>
              </a:spcBef>
              <a:buNone/>
            </a:pPr>
            <a:r>
              <a:rPr lang="en-US" sz="4400" dirty="0">
                <a:latin typeface="+mj-lt"/>
                <a:ea typeface="+mj-ea"/>
                <a:cs typeface="+mj-cs"/>
              </a:rPr>
              <a:t>Masters:</a:t>
            </a:r>
          </a:p>
          <a:p>
            <a:pPr marL="0" indent="0">
              <a:buNone/>
            </a:pPr>
            <a:endParaRPr lang="en-US" dirty="0"/>
          </a:p>
        </p:txBody>
      </p:sp>
      <p:graphicFrame>
        <p:nvGraphicFramePr>
          <p:cNvPr id="7" name="Table 6">
            <a:extLst>
              <a:ext uri="{FF2B5EF4-FFF2-40B4-BE49-F238E27FC236}">
                <a16:creationId xmlns:a16="http://schemas.microsoft.com/office/drawing/2014/main" id="{6E22F9C1-D00E-1400-342F-D9813956BD61}"/>
              </a:ext>
            </a:extLst>
          </p:cNvPr>
          <p:cNvGraphicFramePr>
            <a:graphicFrameLocks noGrp="1"/>
          </p:cNvGraphicFramePr>
          <p:nvPr>
            <p:extLst>
              <p:ext uri="{D42A27DB-BD31-4B8C-83A1-F6EECF244321}">
                <p14:modId xmlns:p14="http://schemas.microsoft.com/office/powerpoint/2010/main" val="1906180100"/>
              </p:ext>
            </p:extLst>
          </p:nvPr>
        </p:nvGraphicFramePr>
        <p:xfrm>
          <a:off x="307428" y="1144696"/>
          <a:ext cx="5578365" cy="5423752"/>
        </p:xfrm>
        <a:graphic>
          <a:graphicData uri="http://schemas.openxmlformats.org/drawingml/2006/table">
            <a:tbl>
              <a:tblPr firstCol="1">
                <a:tableStyleId>{5C22544A-7EE6-4342-B048-85BDC9FD1C3A}</a:tableStyleId>
              </a:tblPr>
              <a:tblGrid>
                <a:gridCol w="5578365">
                  <a:extLst>
                    <a:ext uri="{9D8B030D-6E8A-4147-A177-3AD203B41FA5}">
                      <a16:colId xmlns:a16="http://schemas.microsoft.com/office/drawing/2014/main" val="2327626634"/>
                    </a:ext>
                  </a:extLst>
                </a:gridCol>
              </a:tblGrid>
              <a:tr h="441538">
                <a:tc>
                  <a:txBody>
                    <a:bodyPr/>
                    <a:lstStyle/>
                    <a:p>
                      <a:pPr marL="0" marR="0"/>
                      <a:r>
                        <a:rPr lang="en-US" sz="2400" kern="0" dirty="0">
                          <a:effectLst/>
                        </a:rPr>
                        <a:t>Master of Public Health</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3097011"/>
                  </a:ext>
                </a:extLst>
              </a:tr>
              <a:tr h="441538">
                <a:tc>
                  <a:txBody>
                    <a:bodyPr/>
                    <a:lstStyle/>
                    <a:p>
                      <a:pPr marL="0" marR="0"/>
                      <a:r>
                        <a:rPr lang="en-US" sz="2400" kern="0" dirty="0">
                          <a:effectLst/>
                        </a:rPr>
                        <a:t>Master of Education in Intervention Services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1174521"/>
                  </a:ext>
                </a:extLst>
              </a:tr>
              <a:tr h="441538">
                <a:tc>
                  <a:txBody>
                    <a:bodyPr/>
                    <a:lstStyle/>
                    <a:p>
                      <a:pPr marL="0" marR="0"/>
                      <a:r>
                        <a:rPr lang="en-US" sz="2400" kern="0">
                          <a:effectLst/>
                        </a:rPr>
                        <a:t>Master of Science in Biological Sciences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8965203"/>
                  </a:ext>
                </a:extLst>
              </a:tr>
              <a:tr h="441538">
                <a:tc>
                  <a:txBody>
                    <a:bodyPr/>
                    <a:lstStyle/>
                    <a:p>
                      <a:pPr marL="0" marR="0"/>
                      <a:r>
                        <a:rPr lang="en-US" sz="2400" kern="0">
                          <a:effectLst/>
                        </a:rPr>
                        <a:t>Master of Science in Engineering Civil and Environmental Engineering</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5279827"/>
                  </a:ext>
                </a:extLst>
              </a:tr>
              <a:tr h="441538">
                <a:tc>
                  <a:txBody>
                    <a:bodyPr/>
                    <a:lstStyle/>
                    <a:p>
                      <a:pPr marL="0" marR="0"/>
                      <a:r>
                        <a:rPr lang="en-US" sz="2400" kern="0" dirty="0">
                          <a:effectLst/>
                        </a:rPr>
                        <a:t>Master of Respiratory Care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1442907"/>
                  </a:ext>
                </a:extLst>
              </a:tr>
              <a:tr h="441538">
                <a:tc>
                  <a:txBody>
                    <a:bodyPr/>
                    <a:lstStyle/>
                    <a:p>
                      <a:pPr marL="0" marR="0"/>
                      <a:r>
                        <a:rPr lang="en-US" sz="2400" kern="0">
                          <a:effectLst/>
                        </a:rPr>
                        <a:t>Master of Arts in Professional Communication</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8092239"/>
                  </a:ext>
                </a:extLst>
              </a:tr>
              <a:tr h="441538">
                <a:tc>
                  <a:txBody>
                    <a:bodyPr/>
                    <a:lstStyle/>
                    <a:p>
                      <a:pPr marL="0" marR="0"/>
                      <a:r>
                        <a:rPr lang="en-US" sz="2400" kern="0">
                          <a:effectLst/>
                        </a:rPr>
                        <a:t>Master of Science in Mathematics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9794806"/>
                  </a:ext>
                </a:extLst>
              </a:tr>
              <a:tr h="441538">
                <a:tc>
                  <a:txBody>
                    <a:bodyPr/>
                    <a:lstStyle/>
                    <a:p>
                      <a:pPr marL="0" marR="0"/>
                      <a:r>
                        <a:rPr lang="en-US" sz="2400" kern="0" dirty="0">
                          <a:effectLst/>
                        </a:rPr>
                        <a:t>Master of Science in Education - Special Education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697584"/>
                  </a:ext>
                </a:extLst>
              </a:tr>
              <a:tr h="441538">
                <a:tc>
                  <a:txBody>
                    <a:bodyPr/>
                    <a:lstStyle/>
                    <a:p>
                      <a:pPr marL="0" marR="0"/>
                      <a:r>
                        <a:rPr lang="en-US" sz="2400" kern="0" dirty="0">
                          <a:effectLst/>
                        </a:rPr>
                        <a:t>Master of Science in Criminal Justice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60126"/>
                  </a:ext>
                </a:extLst>
              </a:tr>
            </a:tbl>
          </a:graphicData>
        </a:graphic>
      </p:graphicFrame>
      <p:graphicFrame>
        <p:nvGraphicFramePr>
          <p:cNvPr id="2" name="Table 1">
            <a:extLst>
              <a:ext uri="{FF2B5EF4-FFF2-40B4-BE49-F238E27FC236}">
                <a16:creationId xmlns:a16="http://schemas.microsoft.com/office/drawing/2014/main" id="{351083D6-0B5C-8D24-009D-DC46EE13316D}"/>
              </a:ext>
            </a:extLst>
          </p:cNvPr>
          <p:cNvGraphicFramePr>
            <a:graphicFrameLocks noGrp="1"/>
          </p:cNvGraphicFramePr>
          <p:nvPr>
            <p:extLst>
              <p:ext uri="{D42A27DB-BD31-4B8C-83A1-F6EECF244321}">
                <p14:modId xmlns:p14="http://schemas.microsoft.com/office/powerpoint/2010/main" val="3149810350"/>
              </p:ext>
            </p:extLst>
          </p:nvPr>
        </p:nvGraphicFramePr>
        <p:xfrm>
          <a:off x="6306209" y="131668"/>
          <a:ext cx="5578365" cy="6594663"/>
        </p:xfrm>
        <a:graphic>
          <a:graphicData uri="http://schemas.openxmlformats.org/drawingml/2006/table">
            <a:tbl>
              <a:tblPr firstCol="1">
                <a:tableStyleId>{5C22544A-7EE6-4342-B048-85BDC9FD1C3A}</a:tableStyleId>
              </a:tblPr>
              <a:tblGrid>
                <a:gridCol w="5578365">
                  <a:extLst>
                    <a:ext uri="{9D8B030D-6E8A-4147-A177-3AD203B41FA5}">
                      <a16:colId xmlns:a16="http://schemas.microsoft.com/office/drawing/2014/main" val="2327626634"/>
                    </a:ext>
                  </a:extLst>
                </a:gridCol>
              </a:tblGrid>
              <a:tr h="590611">
                <a:tc>
                  <a:txBody>
                    <a:bodyPr/>
                    <a:lstStyle/>
                    <a:p>
                      <a:pPr marL="0" marR="0"/>
                      <a:r>
                        <a:rPr lang="en-US" sz="2400" kern="0" dirty="0">
                          <a:effectLst/>
                        </a:rPr>
                        <a:t>Master of Science in Nursing Adult-Gerontology Acute Care Nurse Practitioner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1198149"/>
                  </a:ext>
                </a:extLst>
              </a:tr>
              <a:tr h="607981">
                <a:tc>
                  <a:txBody>
                    <a:bodyPr/>
                    <a:lstStyle/>
                    <a:p>
                      <a:pPr marL="0" marR="0"/>
                      <a:r>
                        <a:rPr lang="en-US" sz="2400" kern="0">
                          <a:effectLst/>
                        </a:rPr>
                        <a:t>Master of Science in Education - Teacher Education</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647449"/>
                  </a:ext>
                </a:extLst>
              </a:tr>
              <a:tr h="590611">
                <a:tc>
                  <a:txBody>
                    <a:bodyPr/>
                    <a:lstStyle/>
                    <a:p>
                      <a:pPr marL="0" marR="0"/>
                      <a:r>
                        <a:rPr lang="en-US" sz="2400" kern="0">
                          <a:effectLst/>
                        </a:rPr>
                        <a:t>Master of Science in Education - Educational Administration</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9568193"/>
                  </a:ext>
                </a:extLst>
              </a:tr>
              <a:tr h="590611">
                <a:tc>
                  <a:txBody>
                    <a:bodyPr/>
                    <a:lstStyle/>
                    <a:p>
                      <a:pPr marL="0" marR="0"/>
                      <a:r>
                        <a:rPr lang="en-US" sz="2400" kern="0">
                          <a:effectLst/>
                        </a:rPr>
                        <a:t>Master of Science in Education in Counseling</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5828006"/>
                  </a:ext>
                </a:extLst>
              </a:tr>
              <a:tr h="500282">
                <a:tc>
                  <a:txBody>
                    <a:bodyPr/>
                    <a:lstStyle/>
                    <a:p>
                      <a:pPr marL="0" marR="0"/>
                      <a:r>
                        <a:rPr lang="en-US" sz="2400" kern="0">
                          <a:effectLst/>
                        </a:rPr>
                        <a:t>Master of Social Work</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5473104"/>
                  </a:ext>
                </a:extLst>
              </a:tr>
              <a:tr h="590611">
                <a:tc>
                  <a:txBody>
                    <a:bodyPr/>
                    <a:lstStyle/>
                    <a:p>
                      <a:pPr marL="0" marR="0"/>
                      <a:r>
                        <a:rPr lang="en-US" sz="2400" kern="0">
                          <a:effectLst/>
                        </a:rPr>
                        <a:t>Master of Computing and Information Systems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5744857"/>
                  </a:ext>
                </a:extLst>
              </a:tr>
              <a:tr h="590611">
                <a:tc>
                  <a:txBody>
                    <a:bodyPr/>
                    <a:lstStyle/>
                    <a:p>
                      <a:pPr marL="0" marR="0"/>
                      <a:r>
                        <a:rPr lang="en-US" sz="2400" kern="0">
                          <a:effectLst/>
                        </a:rPr>
                        <a:t>Master of Science in Nursing Family Nurse Practitioner</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8644542"/>
                  </a:ext>
                </a:extLst>
              </a:tr>
              <a:tr h="607981">
                <a:tc>
                  <a:txBody>
                    <a:bodyPr/>
                    <a:lstStyle/>
                    <a:p>
                      <a:pPr marL="0" marR="0"/>
                      <a:r>
                        <a:rPr lang="en-US" sz="2400" kern="0" dirty="0">
                          <a:effectLst/>
                        </a:rPr>
                        <a:t>Master of Business Administration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2233160"/>
                  </a:ext>
                </a:extLst>
              </a:tr>
              <a:tr h="590611">
                <a:tc>
                  <a:txBody>
                    <a:bodyPr/>
                    <a:lstStyle/>
                    <a:p>
                      <a:pPr marL="0" marR="0"/>
                      <a:r>
                        <a:rPr lang="en-US" sz="2400" kern="0" dirty="0">
                          <a:effectLst/>
                        </a:rPr>
                        <a:t>Master of Science in Nursing Nurse Anesthetist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774895"/>
                  </a:ext>
                </a:extLst>
              </a:tr>
            </a:tbl>
          </a:graphicData>
        </a:graphic>
      </p:graphicFrame>
    </p:spTree>
    <p:extLst>
      <p:ext uri="{BB962C8B-B14F-4D97-AF65-F5344CB8AC3E}">
        <p14:creationId xmlns:p14="http://schemas.microsoft.com/office/powerpoint/2010/main" val="399996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A1357-B33A-8DDC-93A2-5E1BB5E537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12A032-F404-895D-E38A-EB045728A5BF}"/>
              </a:ext>
            </a:extLst>
          </p:cNvPr>
          <p:cNvSpPr>
            <a:spLocks noGrp="1"/>
          </p:cNvSpPr>
          <p:nvPr>
            <p:ph type="title"/>
          </p:nvPr>
        </p:nvSpPr>
        <p:spPr>
          <a:xfrm>
            <a:off x="0" y="-163541"/>
            <a:ext cx="10515600" cy="1325563"/>
          </a:xfrm>
        </p:spPr>
        <p:txBody>
          <a:bodyPr/>
          <a:lstStyle/>
          <a:p>
            <a:r>
              <a:rPr lang="en-US" dirty="0"/>
              <a:t>Detailed Analysis: Bachelors</a:t>
            </a:r>
          </a:p>
        </p:txBody>
      </p:sp>
      <p:graphicFrame>
        <p:nvGraphicFramePr>
          <p:cNvPr id="10" name="Table 9">
            <a:extLst>
              <a:ext uri="{FF2B5EF4-FFF2-40B4-BE49-F238E27FC236}">
                <a16:creationId xmlns:a16="http://schemas.microsoft.com/office/drawing/2014/main" id="{7D76DC3D-331A-ABA8-AAA7-15ACEA9A818E}"/>
              </a:ext>
            </a:extLst>
          </p:cNvPr>
          <p:cNvGraphicFramePr>
            <a:graphicFrameLocks noGrp="1"/>
          </p:cNvGraphicFramePr>
          <p:nvPr>
            <p:extLst>
              <p:ext uri="{D42A27DB-BD31-4B8C-83A1-F6EECF244321}">
                <p14:modId xmlns:p14="http://schemas.microsoft.com/office/powerpoint/2010/main" val="3138266123"/>
              </p:ext>
            </p:extLst>
          </p:nvPr>
        </p:nvGraphicFramePr>
        <p:xfrm>
          <a:off x="283778" y="1162022"/>
          <a:ext cx="5219700" cy="5121358"/>
        </p:xfrm>
        <a:graphic>
          <a:graphicData uri="http://schemas.openxmlformats.org/drawingml/2006/table">
            <a:tbl>
              <a:tblPr>
                <a:tableStyleId>{5C22544A-7EE6-4342-B048-85BDC9FD1C3A}</a:tableStyleId>
              </a:tblPr>
              <a:tblGrid>
                <a:gridCol w="5219700">
                  <a:extLst>
                    <a:ext uri="{9D8B030D-6E8A-4147-A177-3AD203B41FA5}">
                      <a16:colId xmlns:a16="http://schemas.microsoft.com/office/drawing/2014/main" val="1203929702"/>
                    </a:ext>
                  </a:extLst>
                </a:gridCol>
              </a:tblGrid>
              <a:tr h="513834">
                <a:tc>
                  <a:txBody>
                    <a:bodyPr/>
                    <a:lstStyle/>
                    <a:p>
                      <a:pPr algn="l" fontAlgn="t"/>
                      <a:r>
                        <a:rPr lang="en-US" sz="2400" u="none" strike="noStrike">
                          <a:effectLst/>
                        </a:rPr>
                        <a:t>Bachelor of Arts in Anthropology</a:t>
                      </a:r>
                      <a:endParaRPr lang="en-US" sz="2400" b="1" i="0" u="none" strike="noStrike">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2105552272"/>
                  </a:ext>
                </a:extLst>
              </a:tr>
              <a:tr h="513834">
                <a:tc>
                  <a:txBody>
                    <a:bodyPr/>
                    <a:lstStyle/>
                    <a:p>
                      <a:pPr algn="l" fontAlgn="t"/>
                      <a:r>
                        <a:rPr lang="en-US" sz="2400" u="none" strike="noStrike" dirty="0">
                          <a:effectLst/>
                        </a:rPr>
                        <a:t>Bachelor of Arts in English</a:t>
                      </a:r>
                      <a:endParaRPr lang="en-US" sz="2400" b="1" i="0" u="none" strike="noStrike" dirty="0">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63054893"/>
                  </a:ext>
                </a:extLst>
              </a:tr>
              <a:tr h="513834">
                <a:tc>
                  <a:txBody>
                    <a:bodyPr/>
                    <a:lstStyle/>
                    <a:p>
                      <a:pPr algn="l" fontAlgn="t"/>
                      <a:r>
                        <a:rPr lang="en-US" sz="2400" u="none" strike="noStrike">
                          <a:effectLst/>
                        </a:rPr>
                        <a:t>Bachelor of Arts in History</a:t>
                      </a:r>
                      <a:endParaRPr lang="en-US" sz="2400" b="1" i="0" u="none" strike="noStrike">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2587568054"/>
                  </a:ext>
                </a:extLst>
              </a:tr>
              <a:tr h="513834">
                <a:tc>
                  <a:txBody>
                    <a:bodyPr/>
                    <a:lstStyle/>
                    <a:p>
                      <a:pPr algn="l" fontAlgn="t"/>
                      <a:r>
                        <a:rPr lang="en-US" sz="2400" u="none" strike="noStrike">
                          <a:effectLst/>
                        </a:rPr>
                        <a:t>Bachelor of Arts in Journalism</a:t>
                      </a:r>
                      <a:endParaRPr lang="en-US" sz="2400" b="1" i="0" u="none" strike="noStrike">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1827031622"/>
                  </a:ext>
                </a:extLst>
              </a:tr>
              <a:tr h="513834">
                <a:tc>
                  <a:txBody>
                    <a:bodyPr/>
                    <a:lstStyle/>
                    <a:p>
                      <a:pPr algn="l" fontAlgn="t"/>
                      <a:r>
                        <a:rPr lang="en-US" sz="2400" u="none" strike="noStrike">
                          <a:effectLst/>
                        </a:rPr>
                        <a:t>Bachelor of Arts in Philosophy</a:t>
                      </a:r>
                      <a:endParaRPr lang="en-US" sz="2400" b="1" i="0" u="none" strike="noStrike">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4047341050"/>
                  </a:ext>
                </a:extLst>
              </a:tr>
              <a:tr h="513834">
                <a:tc>
                  <a:txBody>
                    <a:bodyPr/>
                    <a:lstStyle/>
                    <a:p>
                      <a:pPr algn="l" fontAlgn="t"/>
                      <a:r>
                        <a:rPr lang="en-US" sz="2400" u="none" strike="noStrike">
                          <a:effectLst/>
                        </a:rPr>
                        <a:t>Bachelor of Arts in Sociology</a:t>
                      </a:r>
                      <a:endParaRPr lang="en-US" sz="2400" b="1" i="0" u="none" strike="noStrike">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4179013903"/>
                  </a:ext>
                </a:extLst>
              </a:tr>
              <a:tr h="513834">
                <a:tc>
                  <a:txBody>
                    <a:bodyPr/>
                    <a:lstStyle/>
                    <a:p>
                      <a:pPr algn="l" fontAlgn="t"/>
                      <a:r>
                        <a:rPr lang="en-US" sz="2400" u="none" strike="noStrike">
                          <a:effectLst/>
                        </a:rPr>
                        <a:t>Bachelor of Fine Arts in Theatre</a:t>
                      </a:r>
                      <a:endParaRPr lang="en-US" sz="2400" b="1" i="0" u="none" strike="noStrike">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3299026636"/>
                  </a:ext>
                </a:extLst>
              </a:tr>
              <a:tr h="762260">
                <a:tc>
                  <a:txBody>
                    <a:bodyPr/>
                    <a:lstStyle/>
                    <a:p>
                      <a:pPr algn="l" fontAlgn="t"/>
                      <a:r>
                        <a:rPr lang="en-US" sz="2400" u="none" strike="noStrike">
                          <a:effectLst/>
                        </a:rPr>
                        <a:t>Bachelor of Music in Music Performance</a:t>
                      </a:r>
                      <a:endParaRPr lang="en-US" sz="2400" b="1" i="0" u="none" strike="noStrike">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2595475523"/>
                  </a:ext>
                </a:extLst>
              </a:tr>
              <a:tr h="762260">
                <a:tc>
                  <a:txBody>
                    <a:bodyPr/>
                    <a:lstStyle/>
                    <a:p>
                      <a:pPr algn="l" fontAlgn="t"/>
                      <a:r>
                        <a:rPr lang="en-US" sz="2400" u="none" strike="noStrike" dirty="0">
                          <a:effectLst/>
                        </a:rPr>
                        <a:t>Bachelor of Science in Applied Science in Dietetics</a:t>
                      </a:r>
                      <a:endParaRPr lang="en-US" sz="2400" b="1" i="0" u="none" strike="noStrike" dirty="0">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1102859260"/>
                  </a:ext>
                </a:extLst>
              </a:tr>
            </a:tbl>
          </a:graphicData>
        </a:graphic>
      </p:graphicFrame>
      <p:graphicFrame>
        <p:nvGraphicFramePr>
          <p:cNvPr id="11" name="Table 10">
            <a:extLst>
              <a:ext uri="{FF2B5EF4-FFF2-40B4-BE49-F238E27FC236}">
                <a16:creationId xmlns:a16="http://schemas.microsoft.com/office/drawing/2014/main" id="{6BD5C20B-7D00-C8F3-486E-594331BCF8F5}"/>
              </a:ext>
            </a:extLst>
          </p:cNvPr>
          <p:cNvGraphicFramePr>
            <a:graphicFrameLocks noGrp="1"/>
          </p:cNvGraphicFramePr>
          <p:nvPr>
            <p:extLst>
              <p:ext uri="{D42A27DB-BD31-4B8C-83A1-F6EECF244321}">
                <p14:modId xmlns:p14="http://schemas.microsoft.com/office/powerpoint/2010/main" val="2085240478"/>
              </p:ext>
            </p:extLst>
          </p:nvPr>
        </p:nvGraphicFramePr>
        <p:xfrm>
          <a:off x="6096000" y="1162021"/>
          <a:ext cx="5654569" cy="5121355"/>
        </p:xfrm>
        <a:graphic>
          <a:graphicData uri="http://schemas.openxmlformats.org/drawingml/2006/table">
            <a:tbl>
              <a:tblPr>
                <a:tableStyleId>{5C22544A-7EE6-4342-B048-85BDC9FD1C3A}</a:tableStyleId>
              </a:tblPr>
              <a:tblGrid>
                <a:gridCol w="5654569">
                  <a:extLst>
                    <a:ext uri="{9D8B030D-6E8A-4147-A177-3AD203B41FA5}">
                      <a16:colId xmlns:a16="http://schemas.microsoft.com/office/drawing/2014/main" val="40085673"/>
                    </a:ext>
                  </a:extLst>
                </a:gridCol>
              </a:tblGrid>
              <a:tr h="598514">
                <a:tc>
                  <a:txBody>
                    <a:bodyPr/>
                    <a:lstStyle/>
                    <a:p>
                      <a:pPr algn="l" fontAlgn="t"/>
                      <a:r>
                        <a:rPr lang="en-US" sz="2400" u="none" strike="noStrike" dirty="0">
                          <a:effectLst/>
                        </a:rPr>
                        <a:t>BSAS in Electrical Engineering Technology</a:t>
                      </a:r>
                      <a:endParaRPr lang="en-US" sz="2400" b="1" i="0" u="none" strike="noStrike" dirty="0">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1538991260"/>
                  </a:ext>
                </a:extLst>
              </a:tr>
              <a:tr h="598514">
                <a:tc>
                  <a:txBody>
                    <a:bodyPr/>
                    <a:lstStyle/>
                    <a:p>
                      <a:pPr algn="l" fontAlgn="t"/>
                      <a:r>
                        <a:rPr lang="en-US" sz="2400" u="none" strike="noStrike" dirty="0">
                          <a:effectLst/>
                        </a:rPr>
                        <a:t>BS in Applied Science in Public Health</a:t>
                      </a:r>
                      <a:endParaRPr lang="en-US" sz="2400" b="1" i="0" u="none" strike="noStrike" dirty="0">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3259975469"/>
                  </a:ext>
                </a:extLst>
              </a:tr>
              <a:tr h="789226">
                <a:tc>
                  <a:txBody>
                    <a:bodyPr/>
                    <a:lstStyle/>
                    <a:p>
                      <a:pPr algn="l" fontAlgn="t"/>
                      <a:r>
                        <a:rPr lang="en-US" sz="2400" u="none" strike="noStrike" dirty="0">
                          <a:effectLst/>
                        </a:rPr>
                        <a:t>BSBA in Business Analytics and Economics (new)</a:t>
                      </a:r>
                      <a:endParaRPr lang="en-US" sz="2400" b="1" i="0" u="none" strike="noStrike" dirty="0">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1603104025"/>
                  </a:ext>
                </a:extLst>
              </a:tr>
              <a:tr h="598514">
                <a:tc>
                  <a:txBody>
                    <a:bodyPr/>
                    <a:lstStyle/>
                    <a:p>
                      <a:pPr algn="l" fontAlgn="t"/>
                      <a:r>
                        <a:rPr lang="en-US" sz="2400" u="none" strike="noStrike" dirty="0">
                          <a:effectLst/>
                        </a:rPr>
                        <a:t>BS in Environmental Science</a:t>
                      </a:r>
                      <a:endParaRPr lang="en-US" sz="2400" b="1" i="0" u="none" strike="noStrike" dirty="0">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3944085391"/>
                  </a:ext>
                </a:extLst>
              </a:tr>
              <a:tr h="598514">
                <a:tc>
                  <a:txBody>
                    <a:bodyPr/>
                    <a:lstStyle/>
                    <a:p>
                      <a:pPr algn="l" fontAlgn="t"/>
                      <a:r>
                        <a:rPr lang="en-US" sz="2400" u="none" strike="noStrike" dirty="0">
                          <a:effectLst/>
                        </a:rPr>
                        <a:t>BS in Geographic Information Science (new)</a:t>
                      </a:r>
                      <a:endParaRPr lang="en-US" sz="2400" b="1" i="0" u="none" strike="noStrike" dirty="0">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1933505319"/>
                  </a:ext>
                </a:extLst>
              </a:tr>
              <a:tr h="598514">
                <a:tc>
                  <a:txBody>
                    <a:bodyPr/>
                    <a:lstStyle/>
                    <a:p>
                      <a:pPr algn="l" fontAlgn="t"/>
                      <a:r>
                        <a:rPr lang="en-US" sz="2400" u="none" strike="noStrike" dirty="0">
                          <a:effectLst/>
                        </a:rPr>
                        <a:t>BS in Mathematics</a:t>
                      </a:r>
                      <a:endParaRPr lang="en-US" sz="2400" b="1" i="0" u="none" strike="noStrike" dirty="0">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1943756785"/>
                  </a:ext>
                </a:extLst>
              </a:tr>
              <a:tr h="598514">
                <a:tc>
                  <a:txBody>
                    <a:bodyPr/>
                    <a:lstStyle/>
                    <a:p>
                      <a:pPr algn="l" fontAlgn="t"/>
                      <a:r>
                        <a:rPr lang="en-US" sz="2400" u="none" strike="noStrike" dirty="0">
                          <a:effectLst/>
                        </a:rPr>
                        <a:t>BS in Medical Laboratory Science</a:t>
                      </a:r>
                      <a:endParaRPr lang="en-US" sz="2400" b="1" i="0" u="none" strike="noStrike" dirty="0">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2259244360"/>
                  </a:ext>
                </a:extLst>
              </a:tr>
              <a:tr h="598514">
                <a:tc>
                  <a:txBody>
                    <a:bodyPr/>
                    <a:lstStyle/>
                    <a:p>
                      <a:pPr algn="l" fontAlgn="t"/>
                      <a:r>
                        <a:rPr lang="en-US" sz="2400" u="none" strike="noStrike" dirty="0">
                          <a:effectLst/>
                        </a:rPr>
                        <a:t>BSAS in Mechanical Engineering Tech</a:t>
                      </a:r>
                      <a:endParaRPr lang="en-US" sz="2400" b="1" i="0" u="none" strike="noStrike" dirty="0">
                        <a:solidFill>
                          <a:srgbClr val="000000"/>
                        </a:solidFill>
                        <a:effectLst/>
                        <a:latin typeface="Helvetica Neue" panose="02000503000000020004" pitchFamily="2" charset="0"/>
                      </a:endParaRPr>
                    </a:p>
                  </a:txBody>
                  <a:tcPr marL="9525" marR="9525" marT="9525" marB="0"/>
                </a:tc>
                <a:extLst>
                  <a:ext uri="{0D108BD9-81ED-4DB2-BD59-A6C34878D82A}">
                    <a16:rowId xmlns:a16="http://schemas.microsoft.com/office/drawing/2014/main" val="2133323312"/>
                  </a:ext>
                </a:extLst>
              </a:tr>
            </a:tbl>
          </a:graphicData>
        </a:graphic>
      </p:graphicFrame>
    </p:spTree>
    <p:extLst>
      <p:ext uri="{BB962C8B-B14F-4D97-AF65-F5344CB8AC3E}">
        <p14:creationId xmlns:p14="http://schemas.microsoft.com/office/powerpoint/2010/main" val="279601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EFBC-F7EC-A809-4EBE-C734ED0362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B44504C-14B4-C008-F583-1E9DBE817FCF}"/>
              </a:ext>
            </a:extLst>
          </p:cNvPr>
          <p:cNvSpPr>
            <a:spLocks noGrp="1"/>
          </p:cNvSpPr>
          <p:nvPr>
            <p:ph idx="1"/>
          </p:nvPr>
        </p:nvSpPr>
        <p:spPr/>
        <p:txBody>
          <a:bodyPr/>
          <a:lstStyle/>
          <a:p>
            <a:r>
              <a:rPr lang="en-US" dirty="0"/>
              <a:t>State of Ohio Budget Bill</a:t>
            </a:r>
          </a:p>
          <a:p>
            <a:pPr lvl="1"/>
            <a:r>
              <a:rPr lang="en-US" dirty="0"/>
              <a:t>Academic Senate implications</a:t>
            </a:r>
          </a:p>
          <a:p>
            <a:pPr lvl="1"/>
            <a:r>
              <a:rPr lang="en-US" dirty="0"/>
              <a:t>Additional step in the current process for program and course approvals</a:t>
            </a:r>
          </a:p>
          <a:p>
            <a:r>
              <a:rPr lang="en-US" dirty="0"/>
              <a:t>Ohio Revised Code regarding program deactivations</a:t>
            </a:r>
          </a:p>
          <a:p>
            <a:pPr lvl="1"/>
            <a:r>
              <a:rPr lang="en-US" dirty="0"/>
              <a:t>YSU program deactivations</a:t>
            </a:r>
          </a:p>
          <a:p>
            <a:pPr lvl="1"/>
            <a:r>
              <a:rPr lang="en-US" dirty="0"/>
              <a:t>Waivers</a:t>
            </a:r>
          </a:p>
          <a:p>
            <a:pPr lvl="1"/>
            <a:r>
              <a:rPr lang="en-US" dirty="0"/>
              <a:t>APEEI categories for AY 25-26</a:t>
            </a:r>
          </a:p>
          <a:p>
            <a:r>
              <a:rPr lang="en-US" dirty="0"/>
              <a:t>Controversial topics</a:t>
            </a:r>
          </a:p>
          <a:p>
            <a:pPr lvl="1"/>
            <a:r>
              <a:rPr lang="en-US" dirty="0"/>
              <a:t>Provost interpretation of expectations</a:t>
            </a:r>
          </a:p>
          <a:p>
            <a:pPr lvl="1"/>
            <a:endParaRPr lang="en-US" dirty="0"/>
          </a:p>
        </p:txBody>
      </p:sp>
    </p:spTree>
    <p:extLst>
      <p:ext uri="{BB962C8B-B14F-4D97-AF65-F5344CB8AC3E}">
        <p14:creationId xmlns:p14="http://schemas.microsoft.com/office/powerpoint/2010/main" val="181331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7762F-0DBC-AA25-84C8-3C731F24D8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E66153-2DEA-AB1F-C6BC-791317DB92F9}"/>
              </a:ext>
            </a:extLst>
          </p:cNvPr>
          <p:cNvSpPr>
            <a:spLocks noGrp="1"/>
          </p:cNvSpPr>
          <p:nvPr>
            <p:ph type="title"/>
          </p:nvPr>
        </p:nvSpPr>
        <p:spPr>
          <a:xfrm>
            <a:off x="0" y="-54709"/>
            <a:ext cx="10515600" cy="1325563"/>
          </a:xfrm>
        </p:spPr>
        <p:txBody>
          <a:bodyPr/>
          <a:lstStyle/>
          <a:p>
            <a:r>
              <a:rPr lang="en-US" dirty="0"/>
              <a:t>Detailed Analysis: Masters</a:t>
            </a:r>
          </a:p>
        </p:txBody>
      </p:sp>
      <p:graphicFrame>
        <p:nvGraphicFramePr>
          <p:cNvPr id="2" name="Table 1">
            <a:extLst>
              <a:ext uri="{FF2B5EF4-FFF2-40B4-BE49-F238E27FC236}">
                <a16:creationId xmlns:a16="http://schemas.microsoft.com/office/drawing/2014/main" id="{4DB9CC5D-AE8E-AEE2-37BE-3C4B3CE6CB67}"/>
              </a:ext>
            </a:extLst>
          </p:cNvPr>
          <p:cNvGraphicFramePr>
            <a:graphicFrameLocks noGrp="1"/>
          </p:cNvGraphicFramePr>
          <p:nvPr>
            <p:extLst>
              <p:ext uri="{D42A27DB-BD31-4B8C-83A1-F6EECF244321}">
                <p14:modId xmlns:p14="http://schemas.microsoft.com/office/powerpoint/2010/main" val="4155634607"/>
              </p:ext>
            </p:extLst>
          </p:nvPr>
        </p:nvGraphicFramePr>
        <p:xfrm>
          <a:off x="6494078" y="1690687"/>
          <a:ext cx="5458435" cy="4875181"/>
        </p:xfrm>
        <a:graphic>
          <a:graphicData uri="http://schemas.openxmlformats.org/drawingml/2006/table">
            <a:tbl>
              <a:tblPr firstCol="1" bandRow="1">
                <a:tableStyleId>{69012ECD-51FC-41F1-AA8D-1B2483CD663E}</a:tableStyleId>
              </a:tblPr>
              <a:tblGrid>
                <a:gridCol w="5458435">
                  <a:extLst>
                    <a:ext uri="{9D8B030D-6E8A-4147-A177-3AD203B41FA5}">
                      <a16:colId xmlns:a16="http://schemas.microsoft.com/office/drawing/2014/main" val="3688530196"/>
                    </a:ext>
                  </a:extLst>
                </a:gridCol>
              </a:tblGrid>
              <a:tr h="785949">
                <a:tc>
                  <a:txBody>
                    <a:bodyPr/>
                    <a:lstStyle/>
                    <a:p>
                      <a:pPr marL="0" marR="0"/>
                      <a:r>
                        <a:rPr lang="en-US" sz="2400" kern="0" dirty="0">
                          <a:effectLst/>
                        </a:rPr>
                        <a:t>MSE Industrial and Systems Engineering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3801789"/>
                  </a:ext>
                </a:extLst>
              </a:tr>
              <a:tr h="618097">
                <a:tc>
                  <a:txBody>
                    <a:bodyPr/>
                    <a:lstStyle/>
                    <a:p>
                      <a:pPr marL="0" marR="0"/>
                      <a:r>
                        <a:rPr lang="en-US" sz="2400" kern="0" dirty="0">
                          <a:effectLst/>
                        </a:rPr>
                        <a:t>Master of Music Music Performance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34461451"/>
                  </a:ext>
                </a:extLst>
              </a:tr>
              <a:tr h="392975">
                <a:tc>
                  <a:txBody>
                    <a:bodyPr/>
                    <a:lstStyle/>
                    <a:p>
                      <a:pPr marL="0" marR="0"/>
                      <a:r>
                        <a:rPr lang="en-US" sz="2400" kern="0" dirty="0">
                          <a:effectLst/>
                        </a:rPr>
                        <a:t>MSE Mechanical Engineering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25228250"/>
                  </a:ext>
                </a:extLst>
              </a:tr>
              <a:tr h="615632">
                <a:tc>
                  <a:txBody>
                    <a:bodyPr/>
                    <a:lstStyle/>
                    <a:p>
                      <a:pPr marL="0" marR="0"/>
                      <a:r>
                        <a:rPr lang="en-US" sz="2400" kern="0" dirty="0">
                          <a:effectLst/>
                        </a:rPr>
                        <a:t>Master of Athletic Training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5816380"/>
                  </a:ext>
                </a:extLst>
              </a:tr>
              <a:tr h="615632">
                <a:tc>
                  <a:txBody>
                    <a:bodyPr/>
                    <a:lstStyle/>
                    <a:p>
                      <a:pPr marL="0" marR="0"/>
                      <a:r>
                        <a:rPr lang="en-US" sz="2400" kern="0" dirty="0">
                          <a:effectLst/>
                        </a:rPr>
                        <a:t>MS in Engineering Management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10475755"/>
                  </a:ext>
                </a:extLst>
              </a:tr>
              <a:tr h="615632">
                <a:tc>
                  <a:txBody>
                    <a:bodyPr/>
                    <a:lstStyle/>
                    <a:p>
                      <a:pPr marL="0" marR="0"/>
                      <a:r>
                        <a:rPr lang="en-US" sz="2400" kern="0" dirty="0">
                          <a:effectLst/>
                        </a:rPr>
                        <a:t>MS in Chemistry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33946365"/>
                  </a:ext>
                </a:extLst>
              </a:tr>
              <a:tr h="615632">
                <a:tc>
                  <a:txBody>
                    <a:bodyPr/>
                    <a:lstStyle/>
                    <a:p>
                      <a:pPr marL="0" marR="0"/>
                      <a:r>
                        <a:rPr lang="en-US" sz="2400" kern="0" dirty="0">
                          <a:effectLst/>
                        </a:rPr>
                        <a:t>Master of Arts in English</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26883492"/>
                  </a:ext>
                </a:extLst>
              </a:tr>
              <a:tr h="615632">
                <a:tc>
                  <a:txBody>
                    <a:bodyPr/>
                    <a:lstStyle/>
                    <a:p>
                      <a:pPr marL="0" marR="0"/>
                      <a:r>
                        <a:rPr lang="en-US" sz="2400" kern="0" dirty="0">
                          <a:effectLst/>
                        </a:rPr>
                        <a:t>MS in Nursing Nurse Education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27154284"/>
                  </a:ext>
                </a:extLst>
              </a:tr>
            </a:tbl>
          </a:graphicData>
        </a:graphic>
      </p:graphicFrame>
      <p:graphicFrame>
        <p:nvGraphicFramePr>
          <p:cNvPr id="10" name="Table 9">
            <a:extLst>
              <a:ext uri="{FF2B5EF4-FFF2-40B4-BE49-F238E27FC236}">
                <a16:creationId xmlns:a16="http://schemas.microsoft.com/office/drawing/2014/main" id="{6E9002F1-0948-C78F-2785-9FCF8F3C2D53}"/>
              </a:ext>
            </a:extLst>
          </p:cNvPr>
          <p:cNvGraphicFramePr>
            <a:graphicFrameLocks noGrp="1"/>
          </p:cNvGraphicFramePr>
          <p:nvPr>
            <p:extLst>
              <p:ext uri="{D42A27DB-BD31-4B8C-83A1-F6EECF244321}">
                <p14:modId xmlns:p14="http://schemas.microsoft.com/office/powerpoint/2010/main" val="3773548284"/>
              </p:ext>
            </p:extLst>
          </p:nvPr>
        </p:nvGraphicFramePr>
        <p:xfrm>
          <a:off x="337457" y="1690688"/>
          <a:ext cx="5584372" cy="4729583"/>
        </p:xfrm>
        <a:graphic>
          <a:graphicData uri="http://schemas.openxmlformats.org/drawingml/2006/table">
            <a:tbl>
              <a:tblPr firstCol="1" bandRow="1">
                <a:tableStyleId>{69012ECD-51FC-41F1-AA8D-1B2483CD663E}</a:tableStyleId>
              </a:tblPr>
              <a:tblGrid>
                <a:gridCol w="5584372">
                  <a:extLst>
                    <a:ext uri="{9D8B030D-6E8A-4147-A177-3AD203B41FA5}">
                      <a16:colId xmlns:a16="http://schemas.microsoft.com/office/drawing/2014/main" val="3688530196"/>
                    </a:ext>
                  </a:extLst>
                </a:gridCol>
              </a:tblGrid>
              <a:tr h="585923">
                <a:tc>
                  <a:txBody>
                    <a:bodyPr/>
                    <a:lstStyle/>
                    <a:p>
                      <a:pPr marL="0" marR="0"/>
                      <a:r>
                        <a:rPr lang="en-US" sz="2400" kern="0" dirty="0">
                          <a:effectLst/>
                        </a:rPr>
                        <a:t>MSE in Electrical Engineering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97553096"/>
                  </a:ext>
                </a:extLst>
              </a:tr>
              <a:tr h="585923">
                <a:tc>
                  <a:txBody>
                    <a:bodyPr/>
                    <a:lstStyle/>
                    <a:p>
                      <a:pPr marL="0" marR="0"/>
                      <a:r>
                        <a:rPr lang="en-US" sz="2400" kern="0" dirty="0">
                          <a:effectLst/>
                        </a:rPr>
                        <a:t>Master of Music Music Education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39247248"/>
                  </a:ext>
                </a:extLst>
              </a:tr>
              <a:tr h="585923">
                <a:tc>
                  <a:txBody>
                    <a:bodyPr/>
                    <a:lstStyle/>
                    <a:p>
                      <a:pPr marL="0" marR="0"/>
                      <a:r>
                        <a:rPr lang="en-US" sz="2400" kern="0" dirty="0">
                          <a:effectLst/>
                        </a:rPr>
                        <a:t>MSE in Chemical Engineering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16642198"/>
                  </a:ext>
                </a:extLst>
              </a:tr>
              <a:tr h="551457">
                <a:tc>
                  <a:txBody>
                    <a:bodyPr/>
                    <a:lstStyle/>
                    <a:p>
                      <a:pPr marL="0" marR="0"/>
                      <a:r>
                        <a:rPr lang="en-US" sz="2400" kern="0" dirty="0">
                          <a:effectLst/>
                        </a:rPr>
                        <a:t>MS in Data Science and Statistics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77286387"/>
                  </a:ext>
                </a:extLst>
              </a:tr>
              <a:tr h="551457">
                <a:tc>
                  <a:txBody>
                    <a:bodyPr/>
                    <a:lstStyle/>
                    <a:p>
                      <a:pPr marL="0" marR="0"/>
                      <a:r>
                        <a:rPr lang="en-US" sz="2400" kern="0" dirty="0">
                          <a:effectLst/>
                        </a:rPr>
                        <a:t>MSE in Engr Elect and Computer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37944880"/>
                  </a:ext>
                </a:extLst>
              </a:tr>
              <a:tr h="585923">
                <a:tc>
                  <a:txBody>
                    <a:bodyPr/>
                    <a:lstStyle/>
                    <a:p>
                      <a:pPr marL="0" marR="0"/>
                      <a:r>
                        <a:rPr lang="en-US" sz="2400" kern="0" dirty="0">
                          <a:effectLst/>
                        </a:rPr>
                        <a:t>Educational Specialist in School Psychology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2326263"/>
                  </a:ext>
                </a:extLst>
              </a:tr>
              <a:tr h="551457">
                <a:tc>
                  <a:txBody>
                    <a:bodyPr/>
                    <a:lstStyle/>
                    <a:p>
                      <a:pPr marL="0" marR="0"/>
                      <a:r>
                        <a:rPr lang="en-US" sz="2400" kern="0" dirty="0">
                          <a:effectLst/>
                        </a:rPr>
                        <a:t>MS Business Analytics (new)</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37208121"/>
                  </a:ext>
                </a:extLst>
              </a:tr>
              <a:tr h="585923">
                <a:tc>
                  <a:txBody>
                    <a:bodyPr/>
                    <a:lstStyle/>
                    <a:p>
                      <a:pPr marL="0" marR="0"/>
                      <a:r>
                        <a:rPr lang="en-US" sz="2400" kern="0" dirty="0">
                          <a:effectLst/>
                        </a:rPr>
                        <a:t>MS in Environmental Science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94906350"/>
                  </a:ext>
                </a:extLst>
              </a:tr>
            </a:tbl>
          </a:graphicData>
        </a:graphic>
      </p:graphicFrame>
    </p:spTree>
    <p:extLst>
      <p:ext uri="{BB962C8B-B14F-4D97-AF65-F5344CB8AC3E}">
        <p14:creationId xmlns:p14="http://schemas.microsoft.com/office/powerpoint/2010/main" val="187666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E437-ADF0-7936-7B7C-8520D8F366DC}"/>
              </a:ext>
            </a:extLst>
          </p:cNvPr>
          <p:cNvSpPr>
            <a:spLocks noGrp="1"/>
          </p:cNvSpPr>
          <p:nvPr>
            <p:ph type="title"/>
          </p:nvPr>
        </p:nvSpPr>
        <p:spPr/>
        <p:txBody>
          <a:bodyPr/>
          <a:lstStyle/>
          <a:p>
            <a:r>
              <a:rPr lang="en-US" dirty="0"/>
              <a:t>Controversial Topics</a:t>
            </a:r>
          </a:p>
        </p:txBody>
      </p:sp>
      <p:sp>
        <p:nvSpPr>
          <p:cNvPr id="3" name="TextBox 2">
            <a:extLst>
              <a:ext uri="{FF2B5EF4-FFF2-40B4-BE49-F238E27FC236}">
                <a16:creationId xmlns:a16="http://schemas.microsoft.com/office/drawing/2014/main" id="{8BF9889D-4EDB-CBF0-2620-264B703E1195}"/>
              </a:ext>
            </a:extLst>
          </p:cNvPr>
          <p:cNvSpPr txBox="1"/>
          <p:nvPr/>
        </p:nvSpPr>
        <p:spPr>
          <a:xfrm>
            <a:off x="735724" y="2017986"/>
            <a:ext cx="8744607" cy="4062651"/>
          </a:xfrm>
          <a:prstGeom prst="rect">
            <a:avLst/>
          </a:prstGeom>
          <a:noFill/>
        </p:spPr>
        <p:txBody>
          <a:bodyPr wrap="square" rtlCol="0">
            <a:spAutoFit/>
          </a:bodyPr>
          <a:lstStyle/>
          <a:p>
            <a:pPr marL="342900" indent="-342900">
              <a:buFont typeface="+mj-lt"/>
              <a:buAutoNum type="arabicPeriod"/>
            </a:pPr>
            <a:r>
              <a:rPr lang="en-US" sz="4000" dirty="0"/>
              <a:t>Statement of Commitment - 3345.0216</a:t>
            </a:r>
          </a:p>
          <a:p>
            <a:pPr marL="342900" indent="-342900">
              <a:buFont typeface="+mj-lt"/>
              <a:buAutoNum type="arabicPeriod"/>
            </a:pPr>
            <a:endParaRPr lang="en-US" sz="4000" dirty="0"/>
          </a:p>
          <a:p>
            <a:pPr marL="342900" indent="-342900">
              <a:buFont typeface="+mj-lt"/>
              <a:buAutoNum type="arabicPeriod"/>
            </a:pPr>
            <a:r>
              <a:rPr lang="en-US" sz="4000" dirty="0"/>
              <a:t>Affirmation Statements – 3345.0217</a:t>
            </a:r>
          </a:p>
          <a:p>
            <a:pPr marL="342900" indent="-342900">
              <a:buFont typeface="+mj-lt"/>
              <a:buAutoNum type="arabicPeriod"/>
            </a:pPr>
            <a:endParaRPr lang="en-US" sz="4000" dirty="0"/>
          </a:p>
          <a:p>
            <a:pPr marL="342900" indent="-342900">
              <a:buFont typeface="+mj-lt"/>
              <a:buAutoNum type="arabicPeriod"/>
            </a:pPr>
            <a:r>
              <a:rPr lang="en-US" sz="4000" dirty="0"/>
              <a:t>“Other” requirements</a:t>
            </a:r>
          </a:p>
          <a:p>
            <a:pPr marL="342900" indent="-342900">
              <a:buFont typeface="+mj-lt"/>
              <a:buAutoNum type="arabicPeriod"/>
            </a:pPr>
            <a:endParaRPr lang="en-US" dirty="0"/>
          </a:p>
        </p:txBody>
      </p:sp>
    </p:spTree>
    <p:extLst>
      <p:ext uri="{BB962C8B-B14F-4D97-AF65-F5344CB8AC3E}">
        <p14:creationId xmlns:p14="http://schemas.microsoft.com/office/powerpoint/2010/main" val="7118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FEB9-CA9B-3EA0-13AB-2B06F34C1D31}"/>
              </a:ext>
            </a:extLst>
          </p:cNvPr>
          <p:cNvSpPr>
            <a:spLocks noGrp="1"/>
          </p:cNvSpPr>
          <p:nvPr>
            <p:ph type="title"/>
          </p:nvPr>
        </p:nvSpPr>
        <p:spPr/>
        <p:txBody>
          <a:bodyPr>
            <a:normAutofit fontScale="90000"/>
          </a:bodyPr>
          <a:lstStyle/>
          <a:p>
            <a:r>
              <a:rPr lang="en-US" dirty="0"/>
              <a:t>Controversial Topics – Statement of Commitment</a:t>
            </a:r>
            <a:br>
              <a:rPr lang="en-US" dirty="0"/>
            </a:br>
            <a:endParaRPr lang="en-US" dirty="0"/>
          </a:p>
        </p:txBody>
      </p:sp>
      <p:sp>
        <p:nvSpPr>
          <p:cNvPr id="3" name="Content Placeholder 2">
            <a:extLst>
              <a:ext uri="{FF2B5EF4-FFF2-40B4-BE49-F238E27FC236}">
                <a16:creationId xmlns:a16="http://schemas.microsoft.com/office/drawing/2014/main" id="{8B18F9AF-AAF5-52B2-351B-80F4C172CE39}"/>
              </a:ext>
            </a:extLst>
          </p:cNvPr>
          <p:cNvSpPr>
            <a:spLocks noGrp="1"/>
          </p:cNvSpPr>
          <p:nvPr>
            <p:ph idx="1"/>
          </p:nvPr>
        </p:nvSpPr>
        <p:spPr>
          <a:xfrm>
            <a:off x="433753" y="1273629"/>
            <a:ext cx="11465169" cy="5219246"/>
          </a:xfrm>
          <a:ln>
            <a:solidFill>
              <a:srgbClr val="FFFF00"/>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buNone/>
            </a:pPr>
            <a:r>
              <a:rPr lang="en-US" dirty="0"/>
              <a:t>Sec. 3345.0216. (A) Each state institution of higher education, as defined in section 3345.011 of the Revised Code, </a:t>
            </a:r>
            <a:r>
              <a:rPr lang="en-US" dirty="0">
                <a:highlight>
                  <a:srgbClr val="FFFF00"/>
                </a:highlight>
              </a:rPr>
              <a:t>shall incorporate all </a:t>
            </a:r>
            <a:r>
              <a:rPr lang="en-US" dirty="0"/>
              <a:t>of the following statements into a statement of commitment</a:t>
            </a:r>
          </a:p>
          <a:p>
            <a:pPr marL="514350" indent="-514350">
              <a:buAutoNum type="arabicParenBoth"/>
            </a:pPr>
            <a:r>
              <a:rPr lang="en-US" dirty="0"/>
              <a:t>The institution declares that it will </a:t>
            </a:r>
            <a:r>
              <a:rPr lang="en-US" dirty="0">
                <a:highlight>
                  <a:srgbClr val="FFFF00"/>
                </a:highlight>
              </a:rPr>
              <a:t>educate students by means of free, open, and rigorous intellectual inquiry</a:t>
            </a:r>
            <a:r>
              <a:rPr lang="en-US" dirty="0"/>
              <a:t> to seek the truth. </a:t>
            </a:r>
          </a:p>
          <a:p>
            <a:pPr marL="514350" indent="-514350">
              <a:buAutoNum type="arabicParenBoth"/>
            </a:pPr>
            <a:r>
              <a:rPr lang="en-US" dirty="0"/>
              <a:t>The institution declares that its duty is to equip students with the opportunity to develop the intellectual skills they need to </a:t>
            </a:r>
            <a:r>
              <a:rPr lang="en-US" dirty="0">
                <a:highlight>
                  <a:srgbClr val="FFFF00"/>
                </a:highlight>
              </a:rPr>
              <a:t>reach their own, informed conclusions</a:t>
            </a:r>
            <a:r>
              <a:rPr lang="en-US" dirty="0"/>
              <a:t>.</a:t>
            </a:r>
          </a:p>
          <a:p>
            <a:pPr marL="514350" indent="-514350">
              <a:buAutoNum type="arabicParenBoth"/>
            </a:pPr>
            <a:r>
              <a:rPr lang="en-US" dirty="0"/>
              <a:t>The institution declares its commitment to </a:t>
            </a:r>
            <a:r>
              <a:rPr lang="en-US" dirty="0">
                <a:highlight>
                  <a:srgbClr val="FFFF00"/>
                </a:highlight>
              </a:rPr>
              <a:t>not requiring, favoring, disfavoring, or prohibiting speech or lawful assembly</a:t>
            </a:r>
            <a:r>
              <a:rPr lang="en-US" dirty="0"/>
              <a:t>. </a:t>
            </a:r>
          </a:p>
          <a:p>
            <a:pPr marL="514350" indent="-514350">
              <a:buAutoNum type="arabicParenBoth"/>
            </a:pPr>
            <a:r>
              <a:rPr lang="en-US" dirty="0"/>
              <a:t>The institution declares it is committed to create a community </a:t>
            </a:r>
            <a:r>
              <a:rPr lang="en-US" dirty="0">
                <a:highlight>
                  <a:srgbClr val="FFFF00"/>
                </a:highlight>
              </a:rPr>
              <a:t>dedicated to an ethic of civil and free inquiry</a:t>
            </a:r>
            <a:r>
              <a:rPr lang="en-US" dirty="0"/>
              <a:t>, which respects the autonomy of each member, supports individual capacities for growth, and </a:t>
            </a:r>
            <a:r>
              <a:rPr lang="en-US" dirty="0">
                <a:highlight>
                  <a:srgbClr val="FFFF00"/>
                </a:highlight>
              </a:rPr>
              <a:t>tolerates the differences in opinion </a:t>
            </a:r>
            <a:r>
              <a:rPr lang="en-US" dirty="0"/>
              <a:t>that naturally occur in a public higher education community. </a:t>
            </a:r>
          </a:p>
          <a:p>
            <a:pPr marL="514350" indent="-514350">
              <a:buAutoNum type="arabicParenBoth"/>
            </a:pPr>
            <a:r>
              <a:rPr lang="en-US" dirty="0"/>
              <a:t>The institution declares that its duty is to treat all faculty, staff, and students as individuals, </a:t>
            </a:r>
            <a:r>
              <a:rPr lang="en-US" dirty="0">
                <a:highlight>
                  <a:srgbClr val="FFFF00"/>
                </a:highlight>
              </a:rPr>
              <a:t>to hold them to equal standards, and to provide them equality of opportunity, with regard to those individuals' race, ethnicity, religion, sex, sexual orientation, gender identity, or gender expression</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8345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F37E-9DA5-DB6D-3F23-0B98E1DB65F2}"/>
              </a:ext>
            </a:extLst>
          </p:cNvPr>
          <p:cNvSpPr>
            <a:spLocks noGrp="1"/>
          </p:cNvSpPr>
          <p:nvPr>
            <p:ph type="title"/>
          </p:nvPr>
        </p:nvSpPr>
        <p:spPr>
          <a:xfrm>
            <a:off x="252046" y="-106363"/>
            <a:ext cx="10515600" cy="1325563"/>
          </a:xfrm>
        </p:spPr>
        <p:txBody>
          <a:bodyPr/>
          <a:lstStyle/>
          <a:p>
            <a:pPr algn="ctr"/>
            <a:r>
              <a:rPr lang="en-US" dirty="0"/>
              <a:t>Affirmation Statements: ORC 3345.0217</a:t>
            </a:r>
          </a:p>
        </p:txBody>
      </p:sp>
      <p:sp>
        <p:nvSpPr>
          <p:cNvPr id="3" name="Content Placeholder 2">
            <a:extLst>
              <a:ext uri="{FF2B5EF4-FFF2-40B4-BE49-F238E27FC236}">
                <a16:creationId xmlns:a16="http://schemas.microsoft.com/office/drawing/2014/main" id="{14C6BA8A-CA45-E30A-1879-7747FA44667C}"/>
              </a:ext>
            </a:extLst>
          </p:cNvPr>
          <p:cNvSpPr>
            <a:spLocks noGrp="1"/>
          </p:cNvSpPr>
          <p:nvPr>
            <p:ph sz="half" idx="1"/>
          </p:nvPr>
        </p:nvSpPr>
        <p:spPr>
          <a:xfrm>
            <a:off x="0" y="1113692"/>
            <a:ext cx="12192000" cy="5744307"/>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914400" marR="0" indent="-457200">
              <a:spcBef>
                <a:spcPts val="120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primary function is to practice or support the practice, discovery, improvement, transmission and dissemination of knowledge and citizenship education by means of research, teaching, discussion and debate;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indent="-457200">
              <a:spcBef>
                <a:spcPts val="120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ensure the fullest degree of intellectual diversity</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indent="-457200">
              <a:spcBef>
                <a:spcPts val="1200"/>
              </a:spcBef>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encourage </a:t>
            </a:r>
            <a:r>
              <a:rPr lang="en-US"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students to reach their own conclusions about all controversial beliefs or policies and shall not seek to indoctrinate any social, political or religious point of view;</a:t>
            </a:r>
            <a:endParaRPr lang="en-US"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914400" marR="0" indent="-457200">
              <a:spcBef>
                <a:spcPts val="1200"/>
              </a:spcBef>
            </a:pPr>
            <a:r>
              <a:rPr lang="en-US"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Demonstrates intellectual diversity for course approval, approval of courses to satisfy general education requirements, student courses evaluations, common reading programs, annual reviews, strategic goals for each department and student learning outcomes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kern="100" dirty="0">
              <a:latin typeface="Aptos" panose="020B0004020202020204" pitchFamily="34" charset="0"/>
              <a:ea typeface="Calibri" panose="020F0502020204030204" pitchFamily="34" charset="0"/>
              <a:cs typeface="Times New Roman" panose="02020603050405020304" pitchFamily="18" charset="0"/>
            </a:endParaRPr>
          </a:p>
          <a:p>
            <a:pPr marL="457200" marR="0" indent="0">
              <a:spcBef>
                <a:spcPts val="1200"/>
              </a:spcBef>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Paragraphs (D)(1)-(4) above do not apply to the exercise of professional judgment about how to accomplish intellectual diversity within an academic discipline, unless that exercise is misused to constrict intellectual diversity.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cxnSp>
        <p:nvCxnSpPr>
          <p:cNvPr id="8" name="Straight Connector 7">
            <a:extLst>
              <a:ext uri="{FF2B5EF4-FFF2-40B4-BE49-F238E27FC236}">
                <a16:creationId xmlns:a16="http://schemas.microsoft.com/office/drawing/2014/main" id="{ADCC2474-3F48-0D44-1FA0-B2BD42750E08}"/>
              </a:ext>
            </a:extLst>
          </p:cNvPr>
          <p:cNvCxnSpPr>
            <a:cxnSpLocks/>
          </p:cNvCxnSpPr>
          <p:nvPr/>
        </p:nvCxnSpPr>
        <p:spPr>
          <a:xfrm>
            <a:off x="7293429" y="5050971"/>
            <a:ext cx="33528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4703ED86-5CE7-DB2C-0049-1AC5C9F915EC}"/>
              </a:ext>
            </a:extLst>
          </p:cNvPr>
          <p:cNvCxnSpPr>
            <a:cxnSpLocks/>
          </p:cNvCxnSpPr>
          <p:nvPr/>
        </p:nvCxnSpPr>
        <p:spPr>
          <a:xfrm>
            <a:off x="968829" y="5431971"/>
            <a:ext cx="596537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8129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9B42-A5C8-D843-4FE5-0C447349358B}"/>
              </a:ext>
            </a:extLst>
          </p:cNvPr>
          <p:cNvSpPr>
            <a:spLocks noGrp="1"/>
          </p:cNvSpPr>
          <p:nvPr>
            <p:ph type="title"/>
          </p:nvPr>
        </p:nvSpPr>
        <p:spPr/>
        <p:txBody>
          <a:bodyPr/>
          <a:lstStyle/>
          <a:p>
            <a:pPr algn="ctr"/>
            <a:r>
              <a:rPr lang="en-US" dirty="0"/>
              <a:t>Affirmation Statements : ORC 3345.0217</a:t>
            </a:r>
          </a:p>
        </p:txBody>
      </p:sp>
      <p:sp>
        <p:nvSpPr>
          <p:cNvPr id="3" name="Content Placeholder 2">
            <a:extLst>
              <a:ext uri="{FF2B5EF4-FFF2-40B4-BE49-F238E27FC236}">
                <a16:creationId xmlns:a16="http://schemas.microsoft.com/office/drawing/2014/main" id="{35B0C8FC-7C1B-D366-8939-94F5BF78C23D}"/>
              </a:ext>
            </a:extLst>
          </p:cNvPr>
          <p:cNvSpPr>
            <a:spLocks noGrp="1"/>
          </p:cNvSpPr>
          <p:nvPr>
            <p:ph idx="1"/>
          </p:nvPr>
        </p:nvSpPr>
        <p:spPr>
          <a:xfrm>
            <a:off x="181707" y="1460500"/>
            <a:ext cx="11828585" cy="5032375"/>
          </a:xfrm>
        </p:spPr>
        <p:txBody>
          <a:bodyPr>
            <a:normAutofit/>
          </a:bodyPr>
          <a:lstStyle/>
          <a:p>
            <a:pPr marL="914400" marR="0" indent="-457200">
              <a:spcBef>
                <a:spcPts val="1200"/>
              </a:spcBef>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W</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ill not endorse or oppose, as a university, any controversial belief or policy, except on matters that directly impact the university’s funding or mission of discovery, improvement and dissemination of knowledge. </a:t>
            </a:r>
          </a:p>
          <a:p>
            <a:pPr marL="914400" marR="0" indent="-457200">
              <a:spcBef>
                <a:spcPts val="1200"/>
              </a:spcBef>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University will not encourage, discourage, require or forbid students, faculty or administrators to endorse, assent to or publicly express a given ideology, political stance or view of a social policy nor will Youngstown State University require students to do any of those things to obtain an undergraduate or post-graduate degree.</a:t>
            </a:r>
            <a:endParaRPr lang="en-US" sz="2800" kern="100" dirty="0">
              <a:latin typeface="Aptos" panose="020B0004020202020204" pitchFamily="34" charset="0"/>
              <a:ea typeface="Calibri" panose="020F0502020204030204" pitchFamily="34" charset="0"/>
              <a:cs typeface="Times New Roman" panose="02020603050405020304" pitchFamily="18" charset="0"/>
            </a:endParaRPr>
          </a:p>
          <a:p>
            <a:pPr marL="457200" marR="0" indent="0">
              <a:spcBef>
                <a:spcPts val="1200"/>
              </a:spcBef>
              <a:buNone/>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Paragraphs (D)(5) and (6) do not apply to the exercise of professional judgment about whether to endorse the consensus or foundational beliefs of an academic discipline, unless that exercise is misused to take an action prohibited in (D)(5).</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1182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CC7E7-4ACD-4B30-3933-FBA4800C1A7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D0E6CC-57B9-A6DB-5DA4-9C84B8A64FA2}"/>
              </a:ext>
            </a:extLst>
          </p:cNvPr>
          <p:cNvSpPr>
            <a:spLocks noGrp="1"/>
          </p:cNvSpPr>
          <p:nvPr>
            <p:ph sz="half" idx="2"/>
          </p:nvPr>
        </p:nvSpPr>
        <p:spPr>
          <a:xfrm>
            <a:off x="-93785" y="269631"/>
            <a:ext cx="11939954" cy="6424246"/>
          </a:xfrm>
        </p:spPr>
        <p:txBody>
          <a:bodyPr>
            <a:noAutofit/>
          </a:bodyPr>
          <a:lstStyle/>
          <a:p>
            <a:pPr marL="914400" marR="0" indent="-457200">
              <a:spcBef>
                <a:spcPts val="1200"/>
              </a:spcBef>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Prohibits political and ideological litmus tests in all hiring, promotion and admissions decisions, including diversity statement and any other requirement that applicants describe their commitment to any ideology, principle, concept or formulation that requires commitment to any controversial belief or policy;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indent="-457200">
              <a:spcBef>
                <a:spcPts val="1200"/>
              </a:spcBef>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 hiring, promotion or admissions process or decision shall encourage, discourage, require or forbid students, faculty or administrators to endorse, assent to or publicly express a given ideology or political stance;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indent="-457200">
              <a:spcBef>
                <a:spcPts val="1200"/>
              </a:spcBef>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University will not a use a diversity statement or any other assessment of an applicant’s political or ideological views in hiring, promotions or admissions process or decision;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indent="-457200">
              <a:spcBef>
                <a:spcPts val="1200"/>
              </a:spcBef>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 process or decision regulating conditions of work or study, such as committee assignments, course scheduling or workload adjustment policies, shall encourage, discourage, require or forbid students, faculty or administrators to endorse, assent to or publicly express a given ideology or political stance;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indent="-457200">
              <a:spcBef>
                <a:spcPts val="1200"/>
              </a:spcBef>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will seek out invited speakers who have diverse ideological or political views;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indent="-457200">
              <a:spcBef>
                <a:spcPts val="1200"/>
              </a:spcBef>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Will post prominently on its web site a complete list of all speaker fees, honoraria and other emoluments in excess of five hundred dollars for events that are sponsored by Youngstown State University.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4533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2412DE9-FA3E-8D12-2EFE-1BF56B12C96B}"/>
              </a:ext>
            </a:extLst>
          </p:cNvPr>
          <p:cNvGraphicFramePr>
            <a:graphicFrameLocks noGrp="1"/>
          </p:cNvGraphicFramePr>
          <p:nvPr>
            <p:extLst>
              <p:ext uri="{D42A27DB-BD31-4B8C-83A1-F6EECF244321}">
                <p14:modId xmlns:p14="http://schemas.microsoft.com/office/powerpoint/2010/main" val="1029443790"/>
              </p:ext>
            </p:extLst>
          </p:nvPr>
        </p:nvGraphicFramePr>
        <p:xfrm>
          <a:off x="798786" y="199697"/>
          <a:ext cx="10783614" cy="6453356"/>
        </p:xfrm>
        <a:graphic>
          <a:graphicData uri="http://schemas.openxmlformats.org/drawingml/2006/table">
            <a:tbl>
              <a:tblPr firstRow="1" firstCol="1" bandRow="1">
                <a:tableStyleId>{93296810-A885-4BE3-A3E7-6D5BEEA58F35}</a:tableStyleId>
              </a:tblPr>
              <a:tblGrid>
                <a:gridCol w="2019586">
                  <a:extLst>
                    <a:ext uri="{9D8B030D-6E8A-4147-A177-3AD203B41FA5}">
                      <a16:colId xmlns:a16="http://schemas.microsoft.com/office/drawing/2014/main" val="279972429"/>
                    </a:ext>
                  </a:extLst>
                </a:gridCol>
                <a:gridCol w="4383887">
                  <a:extLst>
                    <a:ext uri="{9D8B030D-6E8A-4147-A177-3AD203B41FA5}">
                      <a16:colId xmlns:a16="http://schemas.microsoft.com/office/drawing/2014/main" val="224882159"/>
                    </a:ext>
                  </a:extLst>
                </a:gridCol>
                <a:gridCol w="4380141">
                  <a:extLst>
                    <a:ext uri="{9D8B030D-6E8A-4147-A177-3AD203B41FA5}">
                      <a16:colId xmlns:a16="http://schemas.microsoft.com/office/drawing/2014/main" val="2970967131"/>
                    </a:ext>
                  </a:extLst>
                </a:gridCol>
              </a:tblGrid>
              <a:tr h="258134">
                <a:tc>
                  <a:txBody>
                    <a:bodyPr/>
                    <a:lstStyle/>
                    <a:p>
                      <a:pPr marL="0" marR="0" algn="ctr"/>
                      <a:r>
                        <a:rPr lang="en-US" sz="1200" kern="0">
                          <a:effectLst/>
                        </a:rPr>
                        <a:t>Category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r>
                        <a:rPr lang="en-US" sz="1200" kern="0">
                          <a:effectLst/>
                        </a:rPr>
                        <a:t>Expected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r>
                        <a:rPr lang="en-US" sz="1200" kern="0">
                          <a:effectLst/>
                        </a:rPr>
                        <a:t>Inappropriate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251951"/>
                  </a:ext>
                </a:extLst>
              </a:tr>
              <a:tr h="1032537">
                <a:tc>
                  <a:txBody>
                    <a:bodyPr/>
                    <a:lstStyle/>
                    <a:p>
                      <a:pPr marL="0" marR="0"/>
                      <a:r>
                        <a:rPr lang="en-US" sz="1200" kern="0">
                          <a:effectLst/>
                        </a:rPr>
                        <a:t>Controversial Topics (Political, Racial, Gender, Religious)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dirty="0">
                          <a:effectLst/>
                        </a:rPr>
                        <a:t>Instructor consistently fosters a respectful environment where all identities and viewpoints are welcome. Materials and discussions are handled with neutrality.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a:effectLst/>
                        </a:rPr>
                        <a:t>Instructor includes explicit bias or preferential treatment based on political, racial, gender, or religious factors. Student viewpoints are suppressed or ridiculed.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8941015"/>
                  </a:ext>
                </a:extLst>
              </a:tr>
              <a:tr h="1290671">
                <a:tc>
                  <a:txBody>
                    <a:bodyPr/>
                    <a:lstStyle/>
                    <a:p>
                      <a:pPr marL="0" marR="0"/>
                      <a:r>
                        <a:rPr lang="en-US" sz="1200" kern="0">
                          <a:effectLst/>
                        </a:rPr>
                        <a:t>Encouragement of Diverse Viewpoints Reflective of Intellectual Diversity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dirty="0">
                          <a:effectLst/>
                        </a:rPr>
                        <a:t>Faculty explicitly invites multiple viewpoints and encourages critical thinking on sensitive topics. Students report that faculty member fosters an environment that made students comfortable sharing diverse opinions.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a:effectLst/>
                        </a:rPr>
                        <a:t>Faculty member dismisses, discourages, or penalizes students for expressing differing or unpopular views. Only one acceptable view is modeled or rewarded.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8821900"/>
                  </a:ext>
                </a:extLst>
              </a:tr>
              <a:tr h="1032537">
                <a:tc>
                  <a:txBody>
                    <a:bodyPr/>
                    <a:lstStyle/>
                    <a:p>
                      <a:pPr marL="0" marR="0"/>
                      <a:r>
                        <a:rPr lang="en-US" sz="1200" kern="0">
                          <a:effectLst/>
                        </a:rPr>
                        <a:t>Indoctrination vs. Academic Inquiry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a:effectLst/>
                        </a:rPr>
                        <a:t>Faculty member presents all controversial content from a scholarly lens, presenting opposing views with balance. No language of ideological obligation.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a:effectLst/>
                        </a:rPr>
                        <a:t>Faculty member pressures students to adopt, express, or support specific social, political, or religious views—verbally or through assignments/grades.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5656850"/>
                  </a:ext>
                </a:extLst>
              </a:tr>
              <a:tr h="774403">
                <a:tc>
                  <a:txBody>
                    <a:bodyPr/>
                    <a:lstStyle/>
                    <a:p>
                      <a:pPr marL="0" marR="0"/>
                      <a:r>
                        <a:rPr lang="en-US" sz="1200" kern="0">
                          <a:effectLst/>
                        </a:rPr>
                        <a:t>Course Content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a:effectLst/>
                        </a:rPr>
                        <a:t>Content is used appropriately in academic context (e.g., analyzing systems, social movements, health disparities), and presented with open inquiry.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a:effectLst/>
                        </a:rPr>
                        <a:t>Content is used in a prescriptive or moralizing way—requiring students to agree with specific definitions or ideologies as part of success in the course.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305701"/>
                  </a:ext>
                </a:extLst>
              </a:tr>
              <a:tr h="1032537">
                <a:tc>
                  <a:txBody>
                    <a:bodyPr/>
                    <a:lstStyle/>
                    <a:p>
                      <a:pPr marL="0" marR="0"/>
                      <a:r>
                        <a:rPr lang="en-US" sz="1200" kern="0">
                          <a:effectLst/>
                        </a:rPr>
                        <a:t>Student Complaint Response Threshold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a:effectLst/>
                        </a:rPr>
                        <a:t>Student complaint reflects misunderstanding, disagreement with content, or discomfort with ideas—but no evidence of coercion or bias. May be resolved through informal discussion.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a:effectLst/>
                        </a:rPr>
                        <a:t>Complaint includes evidence of indoctrination, bias, required ideological expression, or classroom exclusion based on identity or beliefs. Formal review required.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3647033"/>
                  </a:ext>
                </a:extLst>
              </a:tr>
              <a:tr h="1032537">
                <a:tc>
                  <a:txBody>
                    <a:bodyPr/>
                    <a:lstStyle/>
                    <a:p>
                      <a:pPr marL="0" marR="0"/>
                      <a:r>
                        <a:rPr lang="en-US" sz="1200" kern="0">
                          <a:effectLst/>
                        </a:rPr>
                        <a:t>Faculty Evaluation Compliance (Based on required questions)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a:effectLst/>
                        </a:rPr>
                        <a:t>Students consistently report a classroom atmosphere free of bias and affirm that they are encouraged to discuss varying opinions.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200" kern="0" dirty="0">
                          <a:effectLst/>
                        </a:rPr>
                        <a:t>Students report a biased environment and suppression of opposing viewpoints. Evaluation indicates recurring concerns with expressions of intellectual diversity.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990021"/>
                  </a:ext>
                </a:extLst>
              </a:tr>
            </a:tbl>
          </a:graphicData>
        </a:graphic>
      </p:graphicFrame>
    </p:spTree>
    <p:extLst>
      <p:ext uri="{BB962C8B-B14F-4D97-AF65-F5344CB8AC3E}">
        <p14:creationId xmlns:p14="http://schemas.microsoft.com/office/powerpoint/2010/main" val="2325750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D7B5-3015-88D7-B60B-082A725EEE22}"/>
              </a:ext>
            </a:extLst>
          </p:cNvPr>
          <p:cNvSpPr>
            <a:spLocks noGrp="1"/>
          </p:cNvSpPr>
          <p:nvPr>
            <p:ph type="title"/>
          </p:nvPr>
        </p:nvSpPr>
        <p:spPr>
          <a:xfrm>
            <a:off x="1807029" y="2766218"/>
            <a:ext cx="9588062" cy="1555411"/>
          </a:xfrm>
        </p:spPr>
        <p:txBody>
          <a:bodyPr/>
          <a:lstStyle/>
          <a:p>
            <a:r>
              <a:rPr lang="en-US" dirty="0"/>
              <a:t>Questions?</a:t>
            </a:r>
            <a:br>
              <a:rPr lang="en-US" dirty="0"/>
            </a:br>
            <a:endParaRPr lang="en-US" dirty="0"/>
          </a:p>
        </p:txBody>
      </p:sp>
    </p:spTree>
    <p:extLst>
      <p:ext uri="{BB962C8B-B14F-4D97-AF65-F5344CB8AC3E}">
        <p14:creationId xmlns:p14="http://schemas.microsoft.com/office/powerpoint/2010/main" val="64890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A4B9-CDF6-9B37-AD6A-F43FF2E8F08A}"/>
              </a:ext>
            </a:extLst>
          </p:cNvPr>
          <p:cNvSpPr>
            <a:spLocks noGrp="1"/>
          </p:cNvSpPr>
          <p:nvPr>
            <p:ph type="title"/>
          </p:nvPr>
        </p:nvSpPr>
        <p:spPr>
          <a:xfrm>
            <a:off x="743607" y="145885"/>
            <a:ext cx="10515600" cy="1325563"/>
          </a:xfrm>
        </p:spPr>
        <p:txBody>
          <a:bodyPr/>
          <a:lstStyle/>
          <a:p>
            <a:pPr algn="ctr"/>
            <a:r>
              <a:rPr lang="en-US" dirty="0"/>
              <a:t>State of Ohio Budget Bill: ORC 3345.457</a:t>
            </a:r>
          </a:p>
        </p:txBody>
      </p:sp>
      <p:sp>
        <p:nvSpPr>
          <p:cNvPr id="3" name="Content Placeholder 2">
            <a:extLst>
              <a:ext uri="{FF2B5EF4-FFF2-40B4-BE49-F238E27FC236}">
                <a16:creationId xmlns:a16="http://schemas.microsoft.com/office/drawing/2014/main" id="{241E9317-8EBD-B0A6-5DE6-BF13CDA53807}"/>
              </a:ext>
            </a:extLst>
          </p:cNvPr>
          <p:cNvSpPr>
            <a:spLocks noGrp="1"/>
          </p:cNvSpPr>
          <p:nvPr>
            <p:ph idx="1"/>
          </p:nvPr>
        </p:nvSpPr>
        <p:spPr>
          <a:xfrm>
            <a:off x="838200" y="1271752"/>
            <a:ext cx="10515600" cy="5360275"/>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l">
              <a:spcAft>
                <a:spcPts val="1500"/>
              </a:spcAft>
            </a:pPr>
            <a:r>
              <a:rPr lang="en-US" b="0" i="0" dirty="0">
                <a:effectLst/>
                <a:latin typeface="PT Serif" panose="020A0603040505020204" pitchFamily="18" charset="77"/>
              </a:rPr>
              <a:t>The board of trustees …. has ultimate authority to establish new academic </a:t>
            </a:r>
            <a:r>
              <a:rPr lang="en-US" b="0" i="0" dirty="0">
                <a:effectLst/>
                <a:highlight>
                  <a:srgbClr val="FFFF00"/>
                </a:highlight>
                <a:latin typeface="PT Serif" panose="020A0603040505020204" pitchFamily="18" charset="77"/>
              </a:rPr>
              <a:t>programs</a:t>
            </a:r>
            <a:r>
              <a:rPr lang="en-US" b="0" i="0" dirty="0">
                <a:effectLst/>
                <a:latin typeface="PT Serif" panose="020A0603040505020204" pitchFamily="18" charset="77"/>
              </a:rPr>
              <a:t>, schools, colleges, institutes, departments, and centers at the institution. </a:t>
            </a:r>
          </a:p>
          <a:p>
            <a:pPr lvl="1">
              <a:spcAft>
                <a:spcPts val="1500"/>
              </a:spcAft>
            </a:pPr>
            <a:r>
              <a:rPr lang="en-US" b="0" i="0" dirty="0">
                <a:effectLst/>
                <a:latin typeface="PT Serif" panose="020A0603040505020204" pitchFamily="18" charset="77"/>
              </a:rPr>
              <a:t>….</a:t>
            </a:r>
            <a:r>
              <a:rPr lang="en-US" b="0" i="0" dirty="0">
                <a:effectLst/>
                <a:highlight>
                  <a:srgbClr val="FFFF00"/>
                </a:highlight>
                <a:latin typeface="PT Serif" panose="020A0603040505020204" pitchFamily="18" charset="77"/>
              </a:rPr>
              <a:t>may not delegate </a:t>
            </a:r>
            <a:r>
              <a:rPr lang="en-US" b="0" i="0" dirty="0">
                <a:effectLst/>
                <a:latin typeface="PT Serif" panose="020A0603040505020204" pitchFamily="18" charset="77"/>
              </a:rPr>
              <a:t>the board's authority to adopt a curricular approval process under this section or to approve or reject academic programs.</a:t>
            </a:r>
          </a:p>
          <a:p>
            <a:pPr algn="l">
              <a:spcAft>
                <a:spcPts val="1500"/>
              </a:spcAft>
            </a:pPr>
            <a:r>
              <a:rPr lang="en-US" b="0" i="0" dirty="0">
                <a:effectLst/>
                <a:latin typeface="PT Serif" panose="020A0603040505020204" pitchFamily="18" charset="77"/>
              </a:rPr>
              <a:t>The board of trustees ….. shall adopt a curricular </a:t>
            </a:r>
            <a:r>
              <a:rPr lang="en-US" b="0" i="0" dirty="0">
                <a:effectLst/>
                <a:highlight>
                  <a:srgbClr val="FFFF00"/>
                </a:highlight>
                <a:latin typeface="PT Serif" panose="020A0603040505020204" pitchFamily="18" charset="77"/>
              </a:rPr>
              <a:t>approval process to establish and modify academic programs, curricula, courses, general education requirements, and degree programs</a:t>
            </a:r>
            <a:r>
              <a:rPr lang="en-US" b="0" i="0" dirty="0">
                <a:effectLst/>
                <a:latin typeface="PT Serif" panose="020A0603040505020204" pitchFamily="18" charset="77"/>
              </a:rPr>
              <a:t>. The process … shall do all of the following:</a:t>
            </a:r>
          </a:p>
          <a:p>
            <a:pPr lvl="1">
              <a:spcAft>
                <a:spcPts val="1500"/>
              </a:spcAft>
            </a:pPr>
            <a:r>
              <a:rPr lang="en-US" b="0" i="0" dirty="0">
                <a:effectLst/>
                <a:latin typeface="PT Serif" panose="020A0603040505020204" pitchFamily="18" charset="77"/>
              </a:rPr>
              <a:t>Grant the .. senate….the opportunity to provide advice, feedback, and recommendations on the establishment and modification of academic programs, curricula, courses, general education requirements, and degree programs;</a:t>
            </a:r>
          </a:p>
          <a:p>
            <a:pPr lvl="1">
              <a:spcAft>
                <a:spcPts val="1500"/>
              </a:spcAft>
            </a:pPr>
            <a:r>
              <a:rPr lang="en-US" b="0" i="0" dirty="0">
                <a:effectLst/>
                <a:latin typeface="PT Serif" panose="020A0603040505020204" pitchFamily="18" charset="77"/>
              </a:rPr>
              <a:t>Clarify that all </a:t>
            </a:r>
            <a:r>
              <a:rPr lang="en-US" b="0" i="0" dirty="0">
                <a:effectLst/>
                <a:highlight>
                  <a:srgbClr val="FFFF00"/>
                </a:highlight>
                <a:latin typeface="PT Serif" panose="020A0603040505020204" pitchFamily="18" charset="77"/>
              </a:rPr>
              <a:t>feedback and recommendations….. is advisory in nature</a:t>
            </a:r>
            <a:r>
              <a:rPr lang="en-US" b="0" i="0" dirty="0">
                <a:effectLst/>
                <a:latin typeface="PT Serif" panose="020A0603040505020204" pitchFamily="18" charset="77"/>
              </a:rPr>
              <a:t>;</a:t>
            </a:r>
          </a:p>
          <a:p>
            <a:pPr lvl="1">
              <a:spcAft>
                <a:spcPts val="1500"/>
              </a:spcAft>
            </a:pPr>
            <a:r>
              <a:rPr lang="en-US" b="0" i="0" dirty="0">
                <a:effectLst/>
                <a:latin typeface="PT Serif" panose="020A0603040505020204" pitchFamily="18" charset="77"/>
              </a:rPr>
              <a:t>Retain the </a:t>
            </a:r>
            <a:r>
              <a:rPr lang="en-US" b="0" i="0" dirty="0">
                <a:effectLst/>
                <a:highlight>
                  <a:srgbClr val="FFFF00"/>
                </a:highlight>
                <a:latin typeface="PT Serif" panose="020A0603040505020204" pitchFamily="18" charset="77"/>
              </a:rPr>
              <a:t>board's final, overriding authority to approve or reject </a:t>
            </a:r>
            <a:r>
              <a:rPr lang="en-US" b="0" i="0" dirty="0">
                <a:effectLst/>
                <a:latin typeface="PT Serif" panose="020A0603040505020204" pitchFamily="18" charset="77"/>
              </a:rPr>
              <a:t>any establishment or modification of academic programs, curricula, courses, general education requirements, and degree programs.</a:t>
            </a:r>
          </a:p>
        </p:txBody>
      </p:sp>
    </p:spTree>
    <p:extLst>
      <p:ext uri="{BB962C8B-B14F-4D97-AF65-F5344CB8AC3E}">
        <p14:creationId xmlns:p14="http://schemas.microsoft.com/office/powerpoint/2010/main" val="228696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1FE08-1291-B927-2DF8-3EA46B720D2F}"/>
              </a:ext>
            </a:extLst>
          </p:cNvPr>
          <p:cNvSpPr>
            <a:spLocks noGrp="1"/>
          </p:cNvSpPr>
          <p:nvPr>
            <p:ph type="title"/>
          </p:nvPr>
        </p:nvSpPr>
        <p:spPr>
          <a:xfrm>
            <a:off x="838197" y="0"/>
            <a:ext cx="10515600" cy="1325563"/>
          </a:xfrm>
        </p:spPr>
        <p:txBody>
          <a:bodyPr/>
          <a:lstStyle/>
          <a:p>
            <a:r>
              <a:rPr lang="en-US" dirty="0"/>
              <a:t>Spreadsheets for Board of Trustees - Courses</a:t>
            </a:r>
          </a:p>
        </p:txBody>
      </p:sp>
      <p:sp>
        <p:nvSpPr>
          <p:cNvPr id="3" name="Content Placeholder 2">
            <a:extLst>
              <a:ext uri="{FF2B5EF4-FFF2-40B4-BE49-F238E27FC236}">
                <a16:creationId xmlns:a16="http://schemas.microsoft.com/office/drawing/2014/main" id="{3D1BB692-7118-C843-4F65-8444B639B672}"/>
              </a:ext>
            </a:extLst>
          </p:cNvPr>
          <p:cNvSpPr>
            <a:spLocks noGrp="1"/>
          </p:cNvSpPr>
          <p:nvPr>
            <p:ph idx="1"/>
          </p:nvPr>
        </p:nvSpPr>
        <p:spPr/>
        <p:txBody>
          <a:bodyPr/>
          <a:lstStyle/>
          <a:p>
            <a:r>
              <a:rPr lang="en-US" dirty="0"/>
              <a:t>Course additions</a:t>
            </a:r>
          </a:p>
          <a:p>
            <a:endParaRPr lang="en-US" dirty="0"/>
          </a:p>
          <a:p>
            <a:endParaRPr lang="en-US" dirty="0"/>
          </a:p>
          <a:p>
            <a:r>
              <a:rPr lang="en-US" dirty="0"/>
              <a:t>Course prerequisite changes</a:t>
            </a:r>
          </a:p>
          <a:p>
            <a:endParaRPr lang="en-US" dirty="0"/>
          </a:p>
          <a:p>
            <a:endParaRPr lang="en-US" dirty="0"/>
          </a:p>
          <a:p>
            <a:r>
              <a:rPr lang="en-US" dirty="0"/>
              <a:t>Course deletions</a:t>
            </a:r>
          </a:p>
          <a:p>
            <a:pPr marL="0" indent="0">
              <a:buNone/>
            </a:pPr>
            <a:endParaRPr lang="en-US" dirty="0"/>
          </a:p>
          <a:p>
            <a:pPr lvl="1"/>
            <a:endParaRPr lang="en-US" dirty="0"/>
          </a:p>
        </p:txBody>
      </p:sp>
      <p:graphicFrame>
        <p:nvGraphicFramePr>
          <p:cNvPr id="4" name="Table 3">
            <a:extLst>
              <a:ext uri="{FF2B5EF4-FFF2-40B4-BE49-F238E27FC236}">
                <a16:creationId xmlns:a16="http://schemas.microsoft.com/office/drawing/2014/main" id="{F414F8A1-0B6F-DD8D-49CD-239C7BE5DE3D}"/>
              </a:ext>
            </a:extLst>
          </p:cNvPr>
          <p:cNvGraphicFramePr>
            <a:graphicFrameLocks noGrp="1"/>
          </p:cNvGraphicFramePr>
          <p:nvPr>
            <p:extLst>
              <p:ext uri="{D42A27DB-BD31-4B8C-83A1-F6EECF244321}">
                <p14:modId xmlns:p14="http://schemas.microsoft.com/office/powerpoint/2010/main" val="3356777380"/>
              </p:ext>
            </p:extLst>
          </p:nvPr>
        </p:nvGraphicFramePr>
        <p:xfrm>
          <a:off x="550984" y="2379784"/>
          <a:ext cx="10802816" cy="557875"/>
        </p:xfrm>
        <a:graphic>
          <a:graphicData uri="http://schemas.openxmlformats.org/drawingml/2006/table">
            <a:tbl>
              <a:tblPr>
                <a:tableStyleId>{5C22544A-7EE6-4342-B048-85BDC9FD1C3A}</a:tableStyleId>
              </a:tblPr>
              <a:tblGrid>
                <a:gridCol w="2542583">
                  <a:extLst>
                    <a:ext uri="{9D8B030D-6E8A-4147-A177-3AD203B41FA5}">
                      <a16:colId xmlns:a16="http://schemas.microsoft.com/office/drawing/2014/main" val="2965654984"/>
                    </a:ext>
                  </a:extLst>
                </a:gridCol>
                <a:gridCol w="2542583">
                  <a:extLst>
                    <a:ext uri="{9D8B030D-6E8A-4147-A177-3AD203B41FA5}">
                      <a16:colId xmlns:a16="http://schemas.microsoft.com/office/drawing/2014/main" val="4029158634"/>
                    </a:ext>
                  </a:extLst>
                </a:gridCol>
                <a:gridCol w="2061896">
                  <a:extLst>
                    <a:ext uri="{9D8B030D-6E8A-4147-A177-3AD203B41FA5}">
                      <a16:colId xmlns:a16="http://schemas.microsoft.com/office/drawing/2014/main" val="3616457055"/>
                    </a:ext>
                  </a:extLst>
                </a:gridCol>
                <a:gridCol w="2118616">
                  <a:extLst>
                    <a:ext uri="{9D8B030D-6E8A-4147-A177-3AD203B41FA5}">
                      <a16:colId xmlns:a16="http://schemas.microsoft.com/office/drawing/2014/main" val="2420510011"/>
                    </a:ext>
                  </a:extLst>
                </a:gridCol>
                <a:gridCol w="1537138">
                  <a:extLst>
                    <a:ext uri="{9D8B030D-6E8A-4147-A177-3AD203B41FA5}">
                      <a16:colId xmlns:a16="http://schemas.microsoft.com/office/drawing/2014/main" val="1975388500"/>
                    </a:ext>
                  </a:extLst>
                </a:gridCol>
              </a:tblGrid>
              <a:tr h="541787">
                <a:tc>
                  <a:txBody>
                    <a:bodyPr/>
                    <a:lstStyle/>
                    <a:p>
                      <a:pPr algn="l" fontAlgn="b"/>
                      <a:r>
                        <a:rPr lang="en-US" sz="1200" u="none" strike="noStrike">
                          <a:effectLst/>
                        </a:rPr>
                        <a:t>2 sentence overview of why this course needs added</a:t>
                      </a:r>
                      <a:endParaRPr lang="en-US" sz="1200" b="1" i="0" u="none" strike="noStrike">
                        <a:solidFill>
                          <a:srgbClr val="000000"/>
                        </a:solidFill>
                        <a:effectLst/>
                        <a:latin typeface="Aptos Narrow" panose="020B0004020202020204" pitchFamily="34" charset="0"/>
                      </a:endParaRPr>
                    </a:p>
                  </a:txBody>
                  <a:tcPr marL="9235" marR="9235" marT="9235" marB="0" anchor="b"/>
                </a:tc>
                <a:tc>
                  <a:txBody>
                    <a:bodyPr/>
                    <a:lstStyle/>
                    <a:p>
                      <a:pPr algn="l" fontAlgn="b"/>
                      <a:r>
                        <a:rPr lang="en-US" sz="1200" u="none" strike="noStrike" dirty="0">
                          <a:effectLst/>
                          <a:highlight>
                            <a:srgbClr val="FFFF00"/>
                          </a:highlight>
                        </a:rPr>
                        <a:t>How does this course demonstrate intellectual diversity (2 sentences)</a:t>
                      </a:r>
                      <a:endParaRPr lang="en-US" sz="1200" b="1" i="0" u="none" strike="noStrike" dirty="0">
                        <a:solidFill>
                          <a:srgbClr val="000000"/>
                        </a:solidFill>
                        <a:effectLst/>
                        <a:highlight>
                          <a:srgbClr val="FFFF00"/>
                        </a:highlight>
                        <a:latin typeface="Aptos Narrow" panose="020B0004020202020204" pitchFamily="34" charset="0"/>
                      </a:endParaRPr>
                    </a:p>
                  </a:txBody>
                  <a:tcPr marL="9235" marR="9235" marT="9235" marB="0" anchor="b"/>
                </a:tc>
                <a:tc>
                  <a:txBody>
                    <a:bodyPr/>
                    <a:lstStyle/>
                    <a:p>
                      <a:pPr algn="l" fontAlgn="b"/>
                      <a:r>
                        <a:rPr lang="en-US" sz="1200" u="none" strike="noStrike">
                          <a:effectLst/>
                        </a:rPr>
                        <a:t>What programs will use this course (name and degree level)</a:t>
                      </a:r>
                      <a:endParaRPr lang="en-US" sz="1200" b="1" i="0" u="none" strike="noStrike">
                        <a:solidFill>
                          <a:srgbClr val="000000"/>
                        </a:solidFill>
                        <a:effectLst/>
                        <a:latin typeface="Aptos Narrow" panose="020B0004020202020204" pitchFamily="34" charset="0"/>
                      </a:endParaRPr>
                    </a:p>
                  </a:txBody>
                  <a:tcPr marL="9235" marR="9235" marT="9235" marB="0" anchor="b"/>
                </a:tc>
                <a:tc>
                  <a:txBody>
                    <a:bodyPr/>
                    <a:lstStyle/>
                    <a:p>
                      <a:pPr algn="l" fontAlgn="b"/>
                      <a:r>
                        <a:rPr lang="en-US" sz="1200" u="none" strike="noStrike">
                          <a:effectLst/>
                        </a:rPr>
                        <a:t>How many students can be accomodated in each section offerred</a:t>
                      </a:r>
                      <a:endParaRPr lang="en-US" sz="1200" b="1" i="0" u="none" strike="noStrike">
                        <a:solidFill>
                          <a:srgbClr val="000000"/>
                        </a:solidFill>
                        <a:effectLst/>
                        <a:latin typeface="Aptos Narrow" panose="020B0004020202020204" pitchFamily="34" charset="0"/>
                      </a:endParaRPr>
                    </a:p>
                  </a:txBody>
                  <a:tcPr marL="9235" marR="9235" marT="9235" marB="0" anchor="b"/>
                </a:tc>
                <a:tc>
                  <a:txBody>
                    <a:bodyPr/>
                    <a:lstStyle/>
                    <a:p>
                      <a:pPr algn="l" fontAlgn="b"/>
                      <a:r>
                        <a:rPr lang="en-US" sz="1200" u="none" strike="noStrike" dirty="0">
                          <a:effectLst/>
                        </a:rPr>
                        <a:t>Senate Recommended?</a:t>
                      </a:r>
                      <a:endParaRPr lang="en-US" sz="1200" b="1" i="0" u="none" strike="noStrike" dirty="0">
                        <a:solidFill>
                          <a:srgbClr val="000000"/>
                        </a:solidFill>
                        <a:effectLst/>
                        <a:latin typeface="Aptos Narrow" panose="020B0004020202020204" pitchFamily="34" charset="0"/>
                      </a:endParaRPr>
                    </a:p>
                  </a:txBody>
                  <a:tcPr marL="9235" marR="9235" marT="9235" marB="0" anchor="b"/>
                </a:tc>
                <a:extLst>
                  <a:ext uri="{0D108BD9-81ED-4DB2-BD59-A6C34878D82A}">
                    <a16:rowId xmlns:a16="http://schemas.microsoft.com/office/drawing/2014/main" val="2209103774"/>
                  </a:ext>
                </a:extLst>
              </a:tr>
            </a:tbl>
          </a:graphicData>
        </a:graphic>
      </p:graphicFrame>
      <p:graphicFrame>
        <p:nvGraphicFramePr>
          <p:cNvPr id="5" name="Table 4">
            <a:extLst>
              <a:ext uri="{FF2B5EF4-FFF2-40B4-BE49-F238E27FC236}">
                <a16:creationId xmlns:a16="http://schemas.microsoft.com/office/drawing/2014/main" id="{D072ABA4-6A60-095B-C358-8084DB0117EF}"/>
              </a:ext>
            </a:extLst>
          </p:cNvPr>
          <p:cNvGraphicFramePr>
            <a:graphicFrameLocks noGrp="1"/>
          </p:cNvGraphicFramePr>
          <p:nvPr>
            <p:extLst>
              <p:ext uri="{D42A27DB-BD31-4B8C-83A1-F6EECF244321}">
                <p14:modId xmlns:p14="http://schemas.microsoft.com/office/powerpoint/2010/main" val="2554693622"/>
              </p:ext>
            </p:extLst>
          </p:nvPr>
        </p:nvGraphicFramePr>
        <p:xfrm>
          <a:off x="550983" y="3955500"/>
          <a:ext cx="10802815" cy="736600"/>
        </p:xfrm>
        <a:graphic>
          <a:graphicData uri="http://schemas.openxmlformats.org/drawingml/2006/table">
            <a:tbl>
              <a:tblPr>
                <a:tableStyleId>{5C22544A-7EE6-4342-B048-85BDC9FD1C3A}</a:tableStyleId>
              </a:tblPr>
              <a:tblGrid>
                <a:gridCol w="3124692">
                  <a:extLst>
                    <a:ext uri="{9D8B030D-6E8A-4147-A177-3AD203B41FA5}">
                      <a16:colId xmlns:a16="http://schemas.microsoft.com/office/drawing/2014/main" val="2449404014"/>
                    </a:ext>
                  </a:extLst>
                </a:gridCol>
                <a:gridCol w="2552104">
                  <a:extLst>
                    <a:ext uri="{9D8B030D-6E8A-4147-A177-3AD203B41FA5}">
                      <a16:colId xmlns:a16="http://schemas.microsoft.com/office/drawing/2014/main" val="1202206906"/>
                    </a:ext>
                  </a:extLst>
                </a:gridCol>
                <a:gridCol w="3075612">
                  <a:extLst>
                    <a:ext uri="{9D8B030D-6E8A-4147-A177-3AD203B41FA5}">
                      <a16:colId xmlns:a16="http://schemas.microsoft.com/office/drawing/2014/main" val="4047422769"/>
                    </a:ext>
                  </a:extLst>
                </a:gridCol>
                <a:gridCol w="2050407">
                  <a:extLst>
                    <a:ext uri="{9D8B030D-6E8A-4147-A177-3AD203B41FA5}">
                      <a16:colId xmlns:a16="http://schemas.microsoft.com/office/drawing/2014/main" val="3692946913"/>
                    </a:ext>
                  </a:extLst>
                </a:gridCol>
              </a:tblGrid>
              <a:tr h="736600">
                <a:tc>
                  <a:txBody>
                    <a:bodyPr/>
                    <a:lstStyle/>
                    <a:p>
                      <a:pPr algn="l" fontAlgn="b"/>
                      <a:r>
                        <a:rPr lang="en-US" sz="1200" u="none" strike="noStrike">
                          <a:effectLst/>
                        </a:rPr>
                        <a:t>2 sentence overview of why this prerequisite change helps the students</a:t>
                      </a:r>
                      <a:endParaRPr lang="en-US" sz="12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What other programs use this course (name and degree level)</a:t>
                      </a:r>
                      <a:endParaRPr lang="en-US" sz="12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How many students can be accomodated in each section offerred</a:t>
                      </a:r>
                      <a:endParaRPr lang="en-US" sz="12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dirty="0">
                          <a:effectLst/>
                        </a:rPr>
                        <a:t>Senate Recommended?</a:t>
                      </a:r>
                      <a:endParaRPr lang="en-US" sz="12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50930816"/>
                  </a:ext>
                </a:extLst>
              </a:tr>
            </a:tbl>
          </a:graphicData>
        </a:graphic>
      </p:graphicFrame>
      <p:graphicFrame>
        <p:nvGraphicFramePr>
          <p:cNvPr id="6" name="Table 5">
            <a:extLst>
              <a:ext uri="{FF2B5EF4-FFF2-40B4-BE49-F238E27FC236}">
                <a16:creationId xmlns:a16="http://schemas.microsoft.com/office/drawing/2014/main" id="{C6AC2AD9-5590-7D7E-3D3E-3248A138D7E3}"/>
              </a:ext>
            </a:extLst>
          </p:cNvPr>
          <p:cNvGraphicFramePr>
            <a:graphicFrameLocks noGrp="1"/>
          </p:cNvGraphicFramePr>
          <p:nvPr>
            <p:extLst>
              <p:ext uri="{D42A27DB-BD31-4B8C-83A1-F6EECF244321}">
                <p14:modId xmlns:p14="http://schemas.microsoft.com/office/powerpoint/2010/main" val="4166599987"/>
              </p:ext>
            </p:extLst>
          </p:nvPr>
        </p:nvGraphicFramePr>
        <p:xfrm>
          <a:off x="550984" y="5654675"/>
          <a:ext cx="10802813" cy="838200"/>
        </p:xfrm>
        <a:graphic>
          <a:graphicData uri="http://schemas.openxmlformats.org/drawingml/2006/table">
            <a:tbl>
              <a:tblPr>
                <a:tableStyleId>{5C22544A-7EE6-4342-B048-85BDC9FD1C3A}</a:tableStyleId>
              </a:tblPr>
              <a:tblGrid>
                <a:gridCol w="3356749">
                  <a:extLst>
                    <a:ext uri="{9D8B030D-6E8A-4147-A177-3AD203B41FA5}">
                      <a16:colId xmlns:a16="http://schemas.microsoft.com/office/drawing/2014/main" val="2963767038"/>
                    </a:ext>
                  </a:extLst>
                </a:gridCol>
                <a:gridCol w="2789765">
                  <a:extLst>
                    <a:ext uri="{9D8B030D-6E8A-4147-A177-3AD203B41FA5}">
                      <a16:colId xmlns:a16="http://schemas.microsoft.com/office/drawing/2014/main" val="58841129"/>
                    </a:ext>
                  </a:extLst>
                </a:gridCol>
                <a:gridCol w="2890117">
                  <a:extLst>
                    <a:ext uri="{9D8B030D-6E8A-4147-A177-3AD203B41FA5}">
                      <a16:colId xmlns:a16="http://schemas.microsoft.com/office/drawing/2014/main" val="3281110571"/>
                    </a:ext>
                  </a:extLst>
                </a:gridCol>
                <a:gridCol w="1766182">
                  <a:extLst>
                    <a:ext uri="{9D8B030D-6E8A-4147-A177-3AD203B41FA5}">
                      <a16:colId xmlns:a16="http://schemas.microsoft.com/office/drawing/2014/main" val="3236048953"/>
                    </a:ext>
                  </a:extLst>
                </a:gridCol>
              </a:tblGrid>
              <a:tr h="838200">
                <a:tc>
                  <a:txBody>
                    <a:bodyPr/>
                    <a:lstStyle/>
                    <a:p>
                      <a:pPr algn="l" fontAlgn="b"/>
                      <a:r>
                        <a:rPr lang="en-US" sz="1200" u="none" strike="noStrike">
                          <a:effectLst/>
                        </a:rPr>
                        <a:t>2 sentence overview of why this course should be deleted</a:t>
                      </a:r>
                      <a:endParaRPr lang="en-US" sz="12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a:effectLst/>
                        </a:rPr>
                        <a:t>What other programs use this course (name and degree level)</a:t>
                      </a:r>
                      <a:endParaRPr lang="en-US" sz="12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dirty="0">
                          <a:effectLst/>
                        </a:rPr>
                        <a:t>Will this course be replaced with another.  </a:t>
                      </a:r>
                    </a:p>
                    <a:p>
                      <a:pPr algn="l" fontAlgn="b"/>
                      <a:r>
                        <a:rPr lang="en-US" sz="1200" u="none" strike="noStrike" dirty="0">
                          <a:effectLst/>
                        </a:rPr>
                        <a:t>If so, what course?</a:t>
                      </a:r>
                      <a:endParaRPr lang="en-US" sz="12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200" u="none" strike="noStrike" dirty="0">
                          <a:effectLst/>
                        </a:rPr>
                        <a:t>Senate Recommended?</a:t>
                      </a:r>
                      <a:endParaRPr lang="en-US" sz="12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64326965"/>
                  </a:ext>
                </a:extLst>
              </a:tr>
            </a:tbl>
          </a:graphicData>
        </a:graphic>
      </p:graphicFrame>
    </p:spTree>
    <p:extLst>
      <p:ext uri="{BB962C8B-B14F-4D97-AF65-F5344CB8AC3E}">
        <p14:creationId xmlns:p14="http://schemas.microsoft.com/office/powerpoint/2010/main" val="222009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B166E-F456-58D7-76DF-E473DB87FB82}"/>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7CBC8A-72DA-FB01-F3A1-96F99C9677B1}"/>
              </a:ext>
            </a:extLst>
          </p:cNvPr>
          <p:cNvGraphicFramePr>
            <a:graphicFrameLocks noGrp="1"/>
          </p:cNvGraphicFramePr>
          <p:nvPr>
            <p:ph idx="1"/>
            <p:extLst>
              <p:ext uri="{D42A27DB-BD31-4B8C-83A1-F6EECF244321}">
                <p14:modId xmlns:p14="http://schemas.microsoft.com/office/powerpoint/2010/main" val="1650959536"/>
              </p:ext>
            </p:extLst>
          </p:nvPr>
        </p:nvGraphicFramePr>
        <p:xfrm>
          <a:off x="168166" y="325821"/>
          <a:ext cx="11782096" cy="6295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a:extLst>
              <a:ext uri="{FF2B5EF4-FFF2-40B4-BE49-F238E27FC236}">
                <a16:creationId xmlns:a16="http://schemas.microsoft.com/office/drawing/2014/main" id="{A4FDF417-400D-416F-8832-34F1080FD57B}"/>
              </a:ext>
            </a:extLst>
          </p:cNvPr>
          <p:cNvSpPr/>
          <p:nvPr/>
        </p:nvSpPr>
        <p:spPr>
          <a:xfrm>
            <a:off x="7776587" y="4885523"/>
            <a:ext cx="3024553" cy="445477"/>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extLst>
              <a:ext uri="{FF2B5EF4-FFF2-40B4-BE49-F238E27FC236}">
                <a16:creationId xmlns:a16="http://schemas.microsoft.com/office/drawing/2014/main" id="{44856D2D-FEC4-72B7-BD66-6952FED94896}"/>
              </a:ext>
            </a:extLst>
          </p:cNvPr>
          <p:cNvSpPr/>
          <p:nvPr/>
        </p:nvSpPr>
        <p:spPr>
          <a:xfrm>
            <a:off x="6866543" y="5893708"/>
            <a:ext cx="3024553" cy="445477"/>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17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A807-2845-34E0-49E6-BB22FC39869B}"/>
              </a:ext>
            </a:extLst>
          </p:cNvPr>
          <p:cNvSpPr>
            <a:spLocks noGrp="1"/>
          </p:cNvSpPr>
          <p:nvPr>
            <p:ph type="title"/>
          </p:nvPr>
        </p:nvSpPr>
        <p:spPr>
          <a:xfrm>
            <a:off x="683172" y="365125"/>
            <a:ext cx="10670628" cy="1325563"/>
          </a:xfrm>
        </p:spPr>
        <p:txBody>
          <a:bodyPr/>
          <a:lstStyle/>
          <a:p>
            <a:r>
              <a:rPr lang="en-US" dirty="0"/>
              <a:t>Spreadsheets for Board of Trustees - Programs</a:t>
            </a:r>
          </a:p>
        </p:txBody>
      </p:sp>
      <p:graphicFrame>
        <p:nvGraphicFramePr>
          <p:cNvPr id="5" name="Table 4">
            <a:extLst>
              <a:ext uri="{FF2B5EF4-FFF2-40B4-BE49-F238E27FC236}">
                <a16:creationId xmlns:a16="http://schemas.microsoft.com/office/drawing/2014/main" id="{6E476F2C-8242-8593-A048-90E780CFFA0B}"/>
              </a:ext>
            </a:extLst>
          </p:cNvPr>
          <p:cNvGraphicFramePr>
            <a:graphicFrameLocks noGrp="1"/>
          </p:cNvGraphicFramePr>
          <p:nvPr>
            <p:extLst>
              <p:ext uri="{D42A27DB-BD31-4B8C-83A1-F6EECF244321}">
                <p14:modId xmlns:p14="http://schemas.microsoft.com/office/powerpoint/2010/main" val="3562987799"/>
              </p:ext>
            </p:extLst>
          </p:nvPr>
        </p:nvGraphicFramePr>
        <p:xfrm>
          <a:off x="409903" y="1672058"/>
          <a:ext cx="11319641" cy="1314450"/>
        </p:xfrm>
        <a:graphic>
          <a:graphicData uri="http://schemas.openxmlformats.org/drawingml/2006/table">
            <a:tbl>
              <a:tblPr>
                <a:tableStyleId>{5C22544A-7EE6-4342-B048-85BDC9FD1C3A}</a:tableStyleId>
              </a:tblPr>
              <a:tblGrid>
                <a:gridCol w="2679318">
                  <a:extLst>
                    <a:ext uri="{9D8B030D-6E8A-4147-A177-3AD203B41FA5}">
                      <a16:colId xmlns:a16="http://schemas.microsoft.com/office/drawing/2014/main" val="268508592"/>
                    </a:ext>
                  </a:extLst>
                </a:gridCol>
                <a:gridCol w="3084108">
                  <a:extLst>
                    <a:ext uri="{9D8B030D-6E8A-4147-A177-3AD203B41FA5}">
                      <a16:colId xmlns:a16="http://schemas.microsoft.com/office/drawing/2014/main" val="2056887838"/>
                    </a:ext>
                  </a:extLst>
                </a:gridCol>
                <a:gridCol w="3720207">
                  <a:extLst>
                    <a:ext uri="{9D8B030D-6E8A-4147-A177-3AD203B41FA5}">
                      <a16:colId xmlns:a16="http://schemas.microsoft.com/office/drawing/2014/main" val="4053846362"/>
                    </a:ext>
                  </a:extLst>
                </a:gridCol>
                <a:gridCol w="1836008">
                  <a:extLst>
                    <a:ext uri="{9D8B030D-6E8A-4147-A177-3AD203B41FA5}">
                      <a16:colId xmlns:a16="http://schemas.microsoft.com/office/drawing/2014/main" val="2509457195"/>
                    </a:ext>
                  </a:extLst>
                </a:gridCol>
              </a:tblGrid>
              <a:tr h="1314450">
                <a:tc>
                  <a:txBody>
                    <a:bodyPr/>
                    <a:lstStyle/>
                    <a:p>
                      <a:pPr algn="l" fontAlgn="b"/>
                      <a:r>
                        <a:rPr lang="en-US" sz="2000" u="none" strike="noStrike" dirty="0">
                          <a:effectLst/>
                        </a:rPr>
                        <a:t>2 sentence overview of why this program needs added</a:t>
                      </a:r>
                      <a:endParaRPr lang="en-US"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2000" u="none" strike="noStrike" dirty="0">
                          <a:effectLst/>
                        </a:rPr>
                        <a:t>What employment opportunities are there with this degree (list)</a:t>
                      </a:r>
                      <a:endParaRPr lang="en-US"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2000" u="none" strike="noStrike" dirty="0">
                          <a:effectLst/>
                          <a:highlight>
                            <a:srgbClr val="FFFF00"/>
                          </a:highlight>
                        </a:rPr>
                        <a:t>How does this program demonstrate intellectual diversity (2 sentences)</a:t>
                      </a:r>
                      <a:endParaRPr lang="en-US" sz="2000" b="1" i="0" u="none" strike="noStrike" dirty="0">
                        <a:solidFill>
                          <a:srgbClr val="000000"/>
                        </a:solidFill>
                        <a:effectLst/>
                        <a:highlight>
                          <a:srgbClr val="FFFF00"/>
                        </a:highlight>
                        <a:latin typeface="Aptos Narrow" panose="020B0004020202020204" pitchFamily="34" charset="0"/>
                      </a:endParaRPr>
                    </a:p>
                  </a:txBody>
                  <a:tcPr marL="9525" marR="9525" marT="9525" marB="0" anchor="b"/>
                </a:tc>
                <a:tc>
                  <a:txBody>
                    <a:bodyPr/>
                    <a:lstStyle/>
                    <a:p>
                      <a:pPr algn="l" fontAlgn="b"/>
                      <a:r>
                        <a:rPr lang="en-US" sz="2000" u="none" strike="noStrike" dirty="0">
                          <a:effectLst/>
                        </a:rPr>
                        <a:t>Senate Recommended?</a:t>
                      </a:r>
                      <a:endParaRPr lang="en-US" sz="2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04314768"/>
                  </a:ext>
                </a:extLst>
              </a:tr>
            </a:tbl>
          </a:graphicData>
        </a:graphic>
      </p:graphicFrame>
      <p:graphicFrame>
        <p:nvGraphicFramePr>
          <p:cNvPr id="6" name="Table 5">
            <a:extLst>
              <a:ext uri="{FF2B5EF4-FFF2-40B4-BE49-F238E27FC236}">
                <a16:creationId xmlns:a16="http://schemas.microsoft.com/office/drawing/2014/main" id="{D2805C42-9D3D-9DBE-9846-8DD121A6E707}"/>
              </a:ext>
            </a:extLst>
          </p:cNvPr>
          <p:cNvGraphicFramePr>
            <a:graphicFrameLocks noGrp="1"/>
          </p:cNvGraphicFramePr>
          <p:nvPr>
            <p:extLst>
              <p:ext uri="{D42A27DB-BD31-4B8C-83A1-F6EECF244321}">
                <p14:modId xmlns:p14="http://schemas.microsoft.com/office/powerpoint/2010/main" val="2791351113"/>
              </p:ext>
            </p:extLst>
          </p:nvPr>
        </p:nvGraphicFramePr>
        <p:xfrm>
          <a:off x="399393" y="3962400"/>
          <a:ext cx="11393214" cy="2070538"/>
        </p:xfrm>
        <a:graphic>
          <a:graphicData uri="http://schemas.openxmlformats.org/drawingml/2006/table">
            <a:tbl>
              <a:tblPr>
                <a:tableStyleId>{5C22544A-7EE6-4342-B048-85BDC9FD1C3A}</a:tableStyleId>
              </a:tblPr>
              <a:tblGrid>
                <a:gridCol w="2364828">
                  <a:extLst>
                    <a:ext uri="{9D8B030D-6E8A-4147-A177-3AD203B41FA5}">
                      <a16:colId xmlns:a16="http://schemas.microsoft.com/office/drawing/2014/main" val="2400426721"/>
                    </a:ext>
                  </a:extLst>
                </a:gridCol>
                <a:gridCol w="2848303">
                  <a:extLst>
                    <a:ext uri="{9D8B030D-6E8A-4147-A177-3AD203B41FA5}">
                      <a16:colId xmlns:a16="http://schemas.microsoft.com/office/drawing/2014/main" val="4023468862"/>
                    </a:ext>
                  </a:extLst>
                </a:gridCol>
                <a:gridCol w="2995448">
                  <a:extLst>
                    <a:ext uri="{9D8B030D-6E8A-4147-A177-3AD203B41FA5}">
                      <a16:colId xmlns:a16="http://schemas.microsoft.com/office/drawing/2014/main" val="155867871"/>
                    </a:ext>
                  </a:extLst>
                </a:gridCol>
                <a:gridCol w="3184635">
                  <a:extLst>
                    <a:ext uri="{9D8B030D-6E8A-4147-A177-3AD203B41FA5}">
                      <a16:colId xmlns:a16="http://schemas.microsoft.com/office/drawing/2014/main" val="3617822800"/>
                    </a:ext>
                  </a:extLst>
                </a:gridCol>
              </a:tblGrid>
              <a:tr h="2070538">
                <a:tc>
                  <a:txBody>
                    <a:bodyPr/>
                    <a:lstStyle/>
                    <a:p>
                      <a:pPr algn="l" fontAlgn="b"/>
                      <a:r>
                        <a:rPr lang="en-US" sz="2400" u="none" strike="noStrike">
                          <a:effectLst/>
                        </a:rPr>
                        <a:t>2 sentence overview of why this course needs added</a:t>
                      </a:r>
                      <a:endParaRPr lang="en-US" sz="24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2400" u="none" strike="noStrike" dirty="0">
                          <a:effectLst/>
                        </a:rPr>
                        <a:t>What programs will use this course (name and degree level)</a:t>
                      </a:r>
                      <a:endParaRPr lang="en-US" sz="24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2400" u="none" strike="noStrike" dirty="0">
                          <a:effectLst/>
                        </a:rPr>
                        <a:t>How many students can be accommodated in each section offered</a:t>
                      </a:r>
                      <a:endParaRPr lang="en-US" sz="24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2400" u="none" strike="noStrike" dirty="0">
                          <a:effectLst/>
                        </a:rPr>
                        <a:t>How does this course demonstrate intellectual diversity </a:t>
                      </a:r>
                    </a:p>
                    <a:p>
                      <a:pPr algn="l" fontAlgn="b"/>
                      <a:r>
                        <a:rPr lang="en-US" sz="2400" u="none" strike="noStrike" dirty="0">
                          <a:effectLst/>
                        </a:rPr>
                        <a:t>(2 sentences)</a:t>
                      </a:r>
                      <a:endParaRPr lang="en-US" sz="24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08229878"/>
                  </a:ext>
                </a:extLst>
              </a:tr>
            </a:tbl>
          </a:graphicData>
        </a:graphic>
      </p:graphicFrame>
      <p:sp>
        <p:nvSpPr>
          <p:cNvPr id="7" name="TextBox 6">
            <a:extLst>
              <a:ext uri="{FF2B5EF4-FFF2-40B4-BE49-F238E27FC236}">
                <a16:creationId xmlns:a16="http://schemas.microsoft.com/office/drawing/2014/main" id="{4AACA563-B8C8-866E-118A-19A50DDC73C2}"/>
              </a:ext>
            </a:extLst>
          </p:cNvPr>
          <p:cNvSpPr txBox="1"/>
          <p:nvPr/>
        </p:nvSpPr>
        <p:spPr>
          <a:xfrm>
            <a:off x="546538" y="3429000"/>
            <a:ext cx="3448701" cy="369332"/>
          </a:xfrm>
          <a:prstGeom prst="rect">
            <a:avLst/>
          </a:prstGeom>
          <a:noFill/>
        </p:spPr>
        <p:txBody>
          <a:bodyPr wrap="none" rtlCol="0">
            <a:spAutoFit/>
          </a:bodyPr>
          <a:lstStyle/>
          <a:p>
            <a:r>
              <a:rPr lang="en-US" dirty="0"/>
              <a:t>Courses within the new program:</a:t>
            </a:r>
          </a:p>
        </p:txBody>
      </p:sp>
    </p:spTree>
    <p:extLst>
      <p:ext uri="{BB962C8B-B14F-4D97-AF65-F5344CB8AC3E}">
        <p14:creationId xmlns:p14="http://schemas.microsoft.com/office/powerpoint/2010/main" val="220480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AAB94-AF61-6968-158B-F2F36C59F35E}"/>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4F05FA9-17C6-248D-8399-F03A66EFFA68}"/>
              </a:ext>
            </a:extLst>
          </p:cNvPr>
          <p:cNvGraphicFramePr>
            <a:graphicFrameLocks noGrp="1"/>
          </p:cNvGraphicFramePr>
          <p:nvPr>
            <p:ph idx="1"/>
            <p:extLst>
              <p:ext uri="{D42A27DB-BD31-4B8C-83A1-F6EECF244321}">
                <p14:modId xmlns:p14="http://schemas.microsoft.com/office/powerpoint/2010/main" val="2331456057"/>
              </p:ext>
            </p:extLst>
          </p:nvPr>
        </p:nvGraphicFramePr>
        <p:xfrm>
          <a:off x="168166" y="325821"/>
          <a:ext cx="11782096" cy="6295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966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1C56594-03B2-C847-8A76-27F73D6FF09C}"/>
              </a:ext>
            </a:extLst>
          </p:cNvPr>
          <p:cNvGraphicFramePr>
            <a:graphicFrameLocks noGrp="1"/>
          </p:cNvGraphicFramePr>
          <p:nvPr>
            <p:ph idx="1"/>
            <p:extLst>
              <p:ext uri="{D42A27DB-BD31-4B8C-83A1-F6EECF244321}">
                <p14:modId xmlns:p14="http://schemas.microsoft.com/office/powerpoint/2010/main" val="666005867"/>
              </p:ext>
            </p:extLst>
          </p:nvPr>
        </p:nvGraphicFramePr>
        <p:xfrm>
          <a:off x="168166" y="325821"/>
          <a:ext cx="11782096" cy="6295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4">
            <a:extLst>
              <a:ext uri="{FF2B5EF4-FFF2-40B4-BE49-F238E27FC236}">
                <a16:creationId xmlns:a16="http://schemas.microsoft.com/office/drawing/2014/main" id="{04DB7732-2410-E42C-1AF9-3C78F9148CE4}"/>
              </a:ext>
            </a:extLst>
          </p:cNvPr>
          <p:cNvSpPr/>
          <p:nvPr/>
        </p:nvSpPr>
        <p:spPr>
          <a:xfrm>
            <a:off x="8750105" y="2115848"/>
            <a:ext cx="3024553" cy="445477"/>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extLst>
              <a:ext uri="{FF2B5EF4-FFF2-40B4-BE49-F238E27FC236}">
                <a16:creationId xmlns:a16="http://schemas.microsoft.com/office/drawing/2014/main" id="{A9A9272C-552F-E7CE-6B99-A7BB1277149E}"/>
              </a:ext>
            </a:extLst>
          </p:cNvPr>
          <p:cNvSpPr/>
          <p:nvPr/>
        </p:nvSpPr>
        <p:spPr>
          <a:xfrm>
            <a:off x="6764216" y="5920155"/>
            <a:ext cx="3024553" cy="445477"/>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extLst>
              <a:ext uri="{FF2B5EF4-FFF2-40B4-BE49-F238E27FC236}">
                <a16:creationId xmlns:a16="http://schemas.microsoft.com/office/drawing/2014/main" id="{B3D3F2AA-EBB3-13D2-7467-F79AC4D3644F}"/>
              </a:ext>
            </a:extLst>
          </p:cNvPr>
          <p:cNvSpPr/>
          <p:nvPr/>
        </p:nvSpPr>
        <p:spPr>
          <a:xfrm>
            <a:off x="7073371" y="5218793"/>
            <a:ext cx="3024553" cy="445477"/>
          </a:xfrm>
          <a:prstGeom prst="lef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97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4D85BC-3EEF-8552-2E66-BA2AB08D8606}"/>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4E565F4C-A502-8229-5143-2AA4125B938A}"/>
              </a:ext>
            </a:extLst>
          </p:cNvPr>
          <p:cNvPicPr>
            <a:picLocks noChangeAspect="1"/>
          </p:cNvPicPr>
          <p:nvPr/>
        </p:nvPicPr>
        <p:blipFill>
          <a:blip r:embed="rId3"/>
          <a:stretch>
            <a:fillRect/>
          </a:stretch>
        </p:blipFill>
        <p:spPr>
          <a:xfrm>
            <a:off x="-573742" y="292719"/>
            <a:ext cx="12765742" cy="7704348"/>
          </a:xfrm>
          <a:prstGeom prst="rect">
            <a:avLst/>
          </a:prstGeom>
        </p:spPr>
      </p:pic>
      <p:sp>
        <p:nvSpPr>
          <p:cNvPr id="2" name="Right Arrow 1">
            <a:extLst>
              <a:ext uri="{FF2B5EF4-FFF2-40B4-BE49-F238E27FC236}">
                <a16:creationId xmlns:a16="http://schemas.microsoft.com/office/drawing/2014/main" id="{49B13D04-7371-4C3F-8C3D-3F5722E3035A}"/>
              </a:ext>
            </a:extLst>
          </p:cNvPr>
          <p:cNvSpPr/>
          <p:nvPr/>
        </p:nvSpPr>
        <p:spPr>
          <a:xfrm rot="1103287">
            <a:off x="2126901" y="705411"/>
            <a:ext cx="2513397" cy="6726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AF9A9FB8-2CF4-F27C-8396-BFA563ED23D5}"/>
              </a:ext>
            </a:extLst>
          </p:cNvPr>
          <p:cNvSpPr/>
          <p:nvPr/>
        </p:nvSpPr>
        <p:spPr>
          <a:xfrm rot="5906768">
            <a:off x="10256655" y="3334407"/>
            <a:ext cx="2513397" cy="6726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46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7125</TotalTime>
  <Words>2816</Words>
  <Application>Microsoft Macintosh PowerPoint</Application>
  <PresentationFormat>Widescreen</PresentationFormat>
  <Paragraphs>289</Paragraphs>
  <Slides>27</Slides>
  <Notes>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27</vt:i4>
      </vt:variant>
    </vt:vector>
  </HeadingPairs>
  <TitlesOfParts>
    <vt:vector size="43" baseType="lpstr">
      <vt:lpstr>Aptos</vt:lpstr>
      <vt:lpstr>Aptos Display</vt:lpstr>
      <vt:lpstr>Aptos Narrow</vt:lpstr>
      <vt:lpstr>Arial</vt:lpstr>
      <vt:lpstr>Avenir Next Regular</vt:lpstr>
      <vt:lpstr>Calibri</vt:lpstr>
      <vt:lpstr>Graphik Semibold</vt:lpstr>
      <vt:lpstr>Graphik-SemiboldItalic</vt:lpstr>
      <vt:lpstr>Helvetica Neue</vt:lpstr>
      <vt:lpstr>Produkt Light</vt:lpstr>
      <vt:lpstr>PT Serif</vt:lpstr>
      <vt:lpstr>Source Sans Pro</vt:lpstr>
      <vt:lpstr>Symbol</vt:lpstr>
      <vt:lpstr>Times New Roman</vt:lpstr>
      <vt:lpstr>Wingdings</vt:lpstr>
      <vt:lpstr>Office Theme</vt:lpstr>
      <vt:lpstr>Academic Senate</vt:lpstr>
      <vt:lpstr>Agenda</vt:lpstr>
      <vt:lpstr>State of Ohio Budget Bill: ORC 3345.457</vt:lpstr>
      <vt:lpstr>Spreadsheets for Board of Trustees - Courses</vt:lpstr>
      <vt:lpstr>PowerPoint Presentation</vt:lpstr>
      <vt:lpstr>Spreadsheets for Board of Trustees - Programs</vt:lpstr>
      <vt:lpstr>PowerPoint Presentation</vt:lpstr>
      <vt:lpstr>PowerPoint Presentation</vt:lpstr>
      <vt:lpstr>PowerPoint Presentation</vt:lpstr>
      <vt:lpstr>Senate Bill 1 revised code regarding  program deactivations</vt:lpstr>
      <vt:lpstr>Programs averaging fewer than 5 graduates over past 3 years</vt:lpstr>
      <vt:lpstr>Senate Bill 1 revised code regarding  program deactivations</vt:lpstr>
      <vt:lpstr>Waiver Form Questions Required by the State Sections 1-4</vt:lpstr>
      <vt:lpstr>SECTION 5: BUDGET, RESOURCES, AND FACILITIES</vt:lpstr>
      <vt:lpstr>PowerPoint Presentation</vt:lpstr>
      <vt:lpstr>PowerPoint Presentation</vt:lpstr>
      <vt:lpstr>PowerPoint Presentation</vt:lpstr>
      <vt:lpstr>CQI</vt:lpstr>
      <vt:lpstr>Detailed Analysis: Bachelors</vt:lpstr>
      <vt:lpstr>Detailed Analysis: Masters</vt:lpstr>
      <vt:lpstr>Controversial Topics</vt:lpstr>
      <vt:lpstr>Controversial Topics – Statement of Commitment </vt:lpstr>
      <vt:lpstr>Affirmation Statements: ORC 3345.0217</vt:lpstr>
      <vt:lpstr>Affirmation Statements : ORC 3345.0217</vt:lpstr>
      <vt:lpstr>PowerPoint Presentation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A Pintar</dc:creator>
  <cp:lastModifiedBy>Jennifer A Pintar</cp:lastModifiedBy>
  <cp:revision>30</cp:revision>
  <cp:lastPrinted>2025-09-03T15:56:01Z</cp:lastPrinted>
  <dcterms:created xsi:type="dcterms:W3CDTF">2025-08-29T20:26:39Z</dcterms:created>
  <dcterms:modified xsi:type="dcterms:W3CDTF">2025-09-03T19:12:08Z</dcterms:modified>
</cp:coreProperties>
</file>