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37" d="100"/>
          <a:sy n="137" d="100"/>
        </p:scale>
        <p:origin x="86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63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tmp/rasterized-gradient-a97ab6b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73107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0500" y="181048"/>
            <a:ext cx="7464199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4500" b="1" dirty="0">
                <a:solidFill>
                  <a:schemeClr val="bg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in Curriculum &amp; Pedagogy</a:t>
            </a:r>
            <a:endParaRPr lang="en-US" sz="4500" dirty="0">
              <a:solidFill>
                <a:schemeClr val="bg2"/>
              </a:solidFill>
            </a:endParaRPr>
          </a:p>
        </p:txBody>
      </p:sp>
      <p:pic>
        <p:nvPicPr>
          <p:cNvPr id="4" name="Image 1" descr="/tmp/rasterized-gradient-e7cc683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0" y="2390775"/>
            <a:ext cx="1143000" cy="381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943895" y="2619375"/>
            <a:ext cx="325621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250" dirty="0">
                <a:solidFill>
                  <a:srgbClr val="3E5F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AAC&amp;U Institute Initiative</a:t>
            </a:r>
            <a:endParaRPr lang="en-US" sz="2250" dirty="0"/>
          </a:p>
        </p:txBody>
      </p:sp>
      <p:sp>
        <p:nvSpPr>
          <p:cNvPr id="6" name="Text 2"/>
          <p:cNvSpPr/>
          <p:nvPr/>
        </p:nvSpPr>
        <p:spPr>
          <a:xfrm>
            <a:off x="2644973" y="3724275"/>
            <a:ext cx="3854053" cy="1257300"/>
          </a:xfrm>
          <a:prstGeom prst="roundRect">
            <a:avLst>
              <a:gd name="adj" fmla="val 9091"/>
            </a:avLst>
          </a:prstGeom>
          <a:solidFill>
            <a:srgbClr val="F5F4F2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Shape 3"/>
          <p:cNvSpPr/>
          <p:nvPr/>
        </p:nvSpPr>
        <p:spPr>
          <a:xfrm>
            <a:off x="2664023" y="3724275"/>
            <a:ext cx="0" cy="1257300"/>
          </a:xfrm>
          <a:prstGeom prst="line">
            <a:avLst/>
          </a:prstGeom>
          <a:noFill/>
          <a:ln w="38100">
            <a:solidFill>
              <a:srgbClr val="8B3A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4"/>
          <p:cNvSpPr/>
          <p:nvPr/>
        </p:nvSpPr>
        <p:spPr>
          <a:xfrm>
            <a:off x="3111258" y="4029075"/>
            <a:ext cx="2959584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Youngstown State University</a:t>
            </a:r>
            <a:endParaRPr lang="en-US" sz="1800" dirty="0"/>
          </a:p>
        </p:txBody>
      </p:sp>
      <p:sp>
        <p:nvSpPr>
          <p:cNvPr id="9" name="Text 5"/>
          <p:cNvSpPr/>
          <p:nvPr/>
        </p:nvSpPr>
        <p:spPr>
          <a:xfrm>
            <a:off x="3111258" y="4410075"/>
            <a:ext cx="295958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spcBef>
                <a:spcPts val="600"/>
              </a:spcBef>
              <a:buNone/>
            </a:pPr>
            <a:r>
              <a:rPr lang="en-US" sz="1350" dirty="0">
                <a:solidFill>
                  <a:srgbClr val="6B6B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2025-26 Academic Year</a:t>
            </a:r>
            <a:endParaRPr lang="en-US" sz="1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8B3A3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57200" y="266700"/>
            <a:ext cx="4488561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AAC&amp;U Team Composition</a:t>
            </a:r>
            <a:endParaRPr lang="en-US" sz="2700" dirty="0"/>
          </a:p>
        </p:txBody>
      </p:sp>
      <p:pic>
        <p:nvPicPr>
          <p:cNvPr id="4" name="Image 0" descr="/tmp/rasterized-gradient-6753dc8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84202"/>
            <a:ext cx="8229600" cy="1397048"/>
          </a:xfrm>
          <a:prstGeom prst="rect">
            <a:avLst/>
          </a:prstGeom>
          <a:effectLst>
            <a:outerShdw blurRad="114300" dist="19050" dir="5400000" algn="bl" rotWithShape="0">
              <a:srgbClr val="000000">
                <a:alpha val="10000"/>
              </a:srgbClr>
            </a:outerShdw>
          </a:effectLst>
        </p:spPr>
      </p:pic>
      <p:sp>
        <p:nvSpPr>
          <p:cNvPr id="5" name="Text 2"/>
          <p:cNvSpPr/>
          <p:nvPr/>
        </p:nvSpPr>
        <p:spPr>
          <a:xfrm>
            <a:off x="762000" y="1209675"/>
            <a:ext cx="571500" cy="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762000" y="1400175"/>
            <a:ext cx="7772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spcAft>
                <a:spcPts val="90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YSU AAC&amp;U Team Members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762000" y="1819275"/>
            <a:ext cx="777240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subset of the AI Ad Hoc Committee with additional members</a:t>
            </a:r>
            <a:endParaRPr lang="en-US" sz="1350" dirty="0"/>
          </a:p>
        </p:txBody>
      </p:sp>
      <p:pic>
        <p:nvPicPr>
          <p:cNvPr id="8" name="Image 1" descr="/tmp/rasterized-gradient-000a09f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571750"/>
            <a:ext cx="2609701" cy="609600"/>
          </a:xfrm>
          <a:prstGeom prst="rect">
            <a:avLst/>
          </a:prstGeom>
          <a:effectLst>
            <a:outerShdw blurRad="38100" dist="9525" dir="5400000" algn="bl" rotWithShape="0">
              <a:srgbClr val="000000">
                <a:alpha val="5000"/>
              </a:srgbClr>
            </a:outerShdw>
          </a:effectLst>
        </p:spPr>
      </p:pic>
      <p:sp>
        <p:nvSpPr>
          <p:cNvPr id="9" name="Text 5"/>
          <p:cNvSpPr/>
          <p:nvPr/>
        </p:nvSpPr>
        <p:spPr>
          <a:xfrm>
            <a:off x="704850" y="2743200"/>
            <a:ext cx="219555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Dr. Mark C. Vopat</a:t>
            </a:r>
            <a:endParaRPr lang="en-US" sz="1350" dirty="0"/>
          </a:p>
        </p:txBody>
      </p:sp>
      <p:pic>
        <p:nvPicPr>
          <p:cNvPr id="10" name="Image 2" descr="/tmp/rasterized-gradient-48e667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7099" y="2571750"/>
            <a:ext cx="2609701" cy="609600"/>
          </a:xfrm>
          <a:prstGeom prst="rect">
            <a:avLst/>
          </a:prstGeom>
          <a:effectLst>
            <a:outerShdw blurRad="38100" dist="9525" dir="5400000" algn="bl" rotWithShape="0">
              <a:srgbClr val="000000">
                <a:alpha val="5000"/>
              </a:srgbClr>
            </a:outerShdw>
          </a:effectLst>
        </p:spPr>
      </p:pic>
      <p:sp>
        <p:nvSpPr>
          <p:cNvPr id="11" name="Text 6"/>
          <p:cNvSpPr/>
          <p:nvPr/>
        </p:nvSpPr>
        <p:spPr>
          <a:xfrm>
            <a:off x="6324749" y="2743200"/>
            <a:ext cx="219555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Joseph Palardy</a:t>
            </a:r>
            <a:endParaRPr lang="en-US" sz="1350" dirty="0"/>
          </a:p>
        </p:txBody>
      </p:sp>
      <p:pic>
        <p:nvPicPr>
          <p:cNvPr id="12" name="Image 3" descr="/tmp/rasterized-gradient-2965059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409950"/>
            <a:ext cx="2609701" cy="609600"/>
          </a:xfrm>
          <a:prstGeom prst="rect">
            <a:avLst/>
          </a:prstGeom>
          <a:effectLst>
            <a:outerShdw blurRad="38100" dist="9525" dir="5400000" algn="bl" rotWithShape="0">
              <a:srgbClr val="000000">
                <a:alpha val="5000"/>
              </a:srgbClr>
            </a:outerShdw>
          </a:effectLst>
        </p:spPr>
      </p:pic>
      <p:sp>
        <p:nvSpPr>
          <p:cNvPr id="13" name="Text 7"/>
          <p:cNvSpPr/>
          <p:nvPr/>
        </p:nvSpPr>
        <p:spPr>
          <a:xfrm>
            <a:off x="704850" y="3581400"/>
            <a:ext cx="219555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Christina Saenger</a:t>
            </a:r>
            <a:endParaRPr lang="en-US" sz="1350" dirty="0"/>
          </a:p>
        </p:txBody>
      </p:sp>
      <p:pic>
        <p:nvPicPr>
          <p:cNvPr id="14" name="Image 4" descr="/tmp/rasterized-gradient-6297282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099" y="3409950"/>
            <a:ext cx="2609701" cy="609600"/>
          </a:xfrm>
          <a:prstGeom prst="rect">
            <a:avLst/>
          </a:prstGeom>
          <a:effectLst>
            <a:outerShdw blurRad="38100" dist="9525" dir="5400000" algn="bl" rotWithShape="0">
              <a:srgbClr val="000000">
                <a:alpha val="5000"/>
              </a:srgbClr>
            </a:outerShdw>
          </a:effectLst>
        </p:spPr>
      </p:pic>
      <p:sp>
        <p:nvSpPr>
          <p:cNvPr id="15" name="Text 8"/>
          <p:cNvSpPr/>
          <p:nvPr/>
        </p:nvSpPr>
        <p:spPr>
          <a:xfrm>
            <a:off x="6324749" y="3581400"/>
            <a:ext cx="219555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Sebastian Giraldo</a:t>
            </a:r>
            <a:endParaRPr lang="en-US" sz="1350" dirty="0"/>
          </a:p>
        </p:txBody>
      </p:sp>
      <p:pic>
        <p:nvPicPr>
          <p:cNvPr id="16" name="Image 5" descr="/tmp/rasterized-gradient-be9d7ac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248150"/>
            <a:ext cx="2609701" cy="609600"/>
          </a:xfrm>
          <a:prstGeom prst="rect">
            <a:avLst/>
          </a:prstGeom>
          <a:effectLst>
            <a:outerShdw blurRad="38100" dist="9525" dir="5400000" algn="bl" rotWithShape="0">
              <a:srgbClr val="000000">
                <a:alpha val="5000"/>
              </a:srgbClr>
            </a:outerShdw>
          </a:effectLst>
        </p:spPr>
      </p:pic>
      <p:sp>
        <p:nvSpPr>
          <p:cNvPr id="17" name="Text 9"/>
          <p:cNvSpPr/>
          <p:nvPr/>
        </p:nvSpPr>
        <p:spPr>
          <a:xfrm>
            <a:off x="704850" y="4419600"/>
            <a:ext cx="219555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Richard Lee Rogers</a:t>
            </a:r>
            <a:endParaRPr lang="en-US" sz="1350" dirty="0"/>
          </a:p>
        </p:txBody>
      </p:sp>
      <p:pic>
        <p:nvPicPr>
          <p:cNvPr id="18" name="Image 6" descr="/tmp/rasterized-gradient-ea9881a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7099" y="4248150"/>
            <a:ext cx="2609701" cy="609600"/>
          </a:xfrm>
          <a:prstGeom prst="rect">
            <a:avLst/>
          </a:prstGeom>
          <a:effectLst>
            <a:outerShdw blurRad="38100" dist="9525" dir="5400000" algn="bl" rotWithShape="0">
              <a:srgbClr val="000000">
                <a:alpha val="5000"/>
              </a:srgbClr>
            </a:outerShdw>
          </a:effectLst>
        </p:spPr>
      </p:pic>
      <p:sp>
        <p:nvSpPr>
          <p:cNvPr id="19" name="Text 10"/>
          <p:cNvSpPr/>
          <p:nvPr/>
        </p:nvSpPr>
        <p:spPr>
          <a:xfrm>
            <a:off x="6324749" y="4419600"/>
            <a:ext cx="219555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Hillary L Fuhrman</a:t>
            </a:r>
            <a:endParaRPr lang="en-US" sz="13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8B3A3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57200" y="266700"/>
            <a:ext cx="4206812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AAC&amp;U Institute Goals</a:t>
            </a:r>
            <a:endParaRPr lang="en-US" sz="2700" dirty="0"/>
          </a:p>
        </p:txBody>
      </p:sp>
      <p:pic>
        <p:nvPicPr>
          <p:cNvPr id="4" name="Image 0" descr="/tmp/rasterized-gradient-659f13b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982117"/>
            <a:ext cx="762000" cy="381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85800" y="1248817"/>
            <a:ext cx="7772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8B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Building Capacity for AI Integration</a:t>
            </a:r>
            <a:endParaRPr lang="en-US" sz="2250" dirty="0"/>
          </a:p>
        </p:txBody>
      </p:sp>
      <p:pic>
        <p:nvPicPr>
          <p:cNvPr id="6" name="Image 1" descr="/tmp/rasterized-gradient-c6c19ce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010817"/>
            <a:ext cx="7620000" cy="1607641"/>
          </a:xfrm>
          <a:prstGeom prst="rect">
            <a:avLst/>
          </a:prstGeom>
          <a:effectLst>
            <a:outerShdw blurRad="114300" dist="19050" dir="5400000" algn="bl" rotWithShape="0">
              <a:srgbClr val="000000">
                <a:alpha val="6000"/>
              </a:srgbClr>
            </a:outerShdw>
          </a:effectLst>
        </p:spPr>
      </p:pic>
      <p:sp>
        <p:nvSpPr>
          <p:cNvPr id="7" name="Text 3"/>
          <p:cNvSpPr/>
          <p:nvPr/>
        </p:nvSpPr>
        <p:spPr>
          <a:xfrm>
            <a:off x="1132713" y="2448967"/>
            <a:ext cx="6878574" cy="7313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80"/>
              </a:lnSpc>
              <a:buNone/>
            </a:pPr>
            <a:r>
              <a:rPr lang="en-US" sz="18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Increase faculty knowledge and capacity around the use of </a:t>
            </a:r>
            <a:r>
              <a:rPr lang="en-US" sz="1800" b="1" dirty="0">
                <a:solidFill>
                  <a:srgbClr val="8B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in Curriculum and Pedagogy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762000" y="4151858"/>
            <a:ext cx="2387650" cy="800100"/>
          </a:xfrm>
          <a:prstGeom prst="roundRect">
            <a:avLst>
              <a:gd name="adj" fmla="val 9524"/>
            </a:avLst>
          </a:prstGeom>
          <a:solidFill>
            <a:srgbClr val="8B3A3A"/>
          </a:solidFill>
          <a:ln/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5"/>
          <p:cNvSpPr/>
          <p:nvPr/>
        </p:nvSpPr>
        <p:spPr>
          <a:xfrm>
            <a:off x="932434" y="4418558"/>
            <a:ext cx="204678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Knowledge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3378250" y="4151858"/>
            <a:ext cx="2387650" cy="800100"/>
          </a:xfrm>
          <a:prstGeom prst="roundRect">
            <a:avLst>
              <a:gd name="adj" fmla="val 9524"/>
            </a:avLst>
          </a:prstGeom>
          <a:solidFill>
            <a:srgbClr val="3E5F7A"/>
          </a:solidFill>
          <a:ln/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7"/>
          <p:cNvSpPr/>
          <p:nvPr/>
        </p:nvSpPr>
        <p:spPr>
          <a:xfrm>
            <a:off x="3548683" y="4418558"/>
            <a:ext cx="204678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Capacity</a:t>
            </a:r>
            <a:endParaRPr lang="en-US" sz="1500" dirty="0"/>
          </a:p>
        </p:txBody>
      </p:sp>
      <p:sp>
        <p:nvSpPr>
          <p:cNvPr id="12" name="Text 8"/>
          <p:cNvSpPr/>
          <p:nvPr/>
        </p:nvSpPr>
        <p:spPr>
          <a:xfrm>
            <a:off x="5994499" y="4151858"/>
            <a:ext cx="2387650" cy="800100"/>
          </a:xfrm>
          <a:prstGeom prst="roundRect">
            <a:avLst>
              <a:gd name="adj" fmla="val 9524"/>
            </a:avLst>
          </a:prstGeom>
          <a:solidFill>
            <a:srgbClr val="D4A574"/>
          </a:solidFill>
          <a:ln/>
          <a:effectLst>
            <a:outerShdw blurRad="76200" dist="19050" dir="5400000" algn="bl" rotWithShape="0">
              <a:srgbClr val="000000">
                <a:alpha val="8000"/>
              </a:srgbClr>
            </a:outerShdw>
          </a:effectLst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9"/>
          <p:cNvSpPr/>
          <p:nvPr/>
        </p:nvSpPr>
        <p:spPr>
          <a:xfrm>
            <a:off x="6164933" y="4418558"/>
            <a:ext cx="204678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Integration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8B3A3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57200" y="266700"/>
            <a:ext cx="4206812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Project Focus &amp; Timeline</a:t>
            </a:r>
            <a:endParaRPr lang="en-US" sz="2700" dirty="0"/>
          </a:p>
        </p:txBody>
      </p:sp>
      <p:sp>
        <p:nvSpPr>
          <p:cNvPr id="5" name="Text 2"/>
          <p:cNvSpPr/>
          <p:nvPr/>
        </p:nvSpPr>
        <p:spPr>
          <a:xfrm>
            <a:off x="442913" y="904875"/>
            <a:ext cx="82581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spcAft>
                <a:spcPts val="450"/>
              </a:spcAft>
              <a:buNone/>
            </a:pPr>
            <a:r>
              <a:rPr lang="en-US" sz="2250" b="1" dirty="0">
                <a:solidFill>
                  <a:srgbClr val="8B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2025-26 Academic Year</a:t>
            </a: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442913" y="1304925"/>
            <a:ext cx="82581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6B6B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Action-Oriented Approach</a:t>
            </a:r>
            <a:endParaRPr lang="en-US" sz="1500" dirty="0"/>
          </a:p>
        </p:txBody>
      </p:sp>
      <p:pic>
        <p:nvPicPr>
          <p:cNvPr id="7" name="Image 1" descr="/tmp/rasterized-gradient-d8bd379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1781175"/>
            <a:ext cx="8096250" cy="1447800"/>
          </a:xfrm>
          <a:prstGeom prst="rect">
            <a:avLst/>
          </a:prstGeom>
          <a:effectLst>
            <a:outerShdw blurRad="114300" dist="19050" dir="5400000" algn="bl" rotWithShape="0">
              <a:srgbClr val="000000">
                <a:alpha val="10000"/>
              </a:srgbClr>
            </a:outerShdw>
          </a:effectLst>
        </p:spPr>
      </p:pic>
      <p:sp>
        <p:nvSpPr>
          <p:cNvPr id="8" name="Text 4"/>
          <p:cNvSpPr/>
          <p:nvPr/>
        </p:nvSpPr>
        <p:spPr>
          <a:xfrm>
            <a:off x="831533" y="2162175"/>
            <a:ext cx="748093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YSU AAC&amp;U team project is focused on </a:t>
            </a: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actionable items</a:t>
            </a: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be accomplished throughout the academic year</a:t>
            </a:r>
            <a:endParaRPr lang="en-US" sz="1800" dirty="0"/>
          </a:p>
        </p:txBody>
      </p:sp>
      <p:pic>
        <p:nvPicPr>
          <p:cNvPr id="9" name="Image 2" descr="/tmp/rasterized-gradient-507b0e1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5" y="3438525"/>
            <a:ext cx="2546300" cy="1381125"/>
          </a:xfrm>
          <a:prstGeom prst="rect">
            <a:avLst/>
          </a:prstGeom>
          <a:effectLst>
            <a:outerShdw blurRad="76200" dist="19050" dir="5400000" algn="bl" rotWithShape="0">
              <a:srgbClr val="000000">
                <a:alpha val="5000"/>
              </a:srgbClr>
            </a:outerShdw>
          </a:effectLst>
        </p:spPr>
      </p:pic>
      <p:pic>
        <p:nvPicPr>
          <p:cNvPr id="10" name="Image 3" descr="/tmp/rasterized-svg-b90209a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8351" y="3705225"/>
            <a:ext cx="457200" cy="45720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73291" y="4324350"/>
            <a:ext cx="224746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Measurable Outcomes</a:t>
            </a:r>
            <a:endParaRPr lang="en-US" sz="1350" dirty="0"/>
          </a:p>
        </p:txBody>
      </p:sp>
      <p:pic>
        <p:nvPicPr>
          <p:cNvPr id="12" name="Image 4" descr="/tmp/rasterized-gradient-e392422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8775" y="3438525"/>
            <a:ext cx="2546300" cy="1381125"/>
          </a:xfrm>
          <a:prstGeom prst="rect">
            <a:avLst/>
          </a:prstGeom>
          <a:effectLst>
            <a:outerShdw blurRad="76200" dist="19050" dir="5400000" algn="bl" rotWithShape="0">
              <a:srgbClr val="000000">
                <a:alpha val="5000"/>
              </a:srgbClr>
            </a:outerShdw>
          </a:effectLst>
        </p:spPr>
      </p:pic>
      <p:pic>
        <p:nvPicPr>
          <p:cNvPr id="13" name="Image 5" descr="/tmp/rasterized-svg-076cd20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251" y="3705225"/>
            <a:ext cx="457200" cy="457200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3448191" y="4324350"/>
            <a:ext cx="224746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Concrete Deliverables</a:t>
            </a:r>
            <a:endParaRPr lang="en-US" sz="1350" dirty="0"/>
          </a:p>
        </p:txBody>
      </p:sp>
      <p:pic>
        <p:nvPicPr>
          <p:cNvPr id="15" name="Image 6" descr="/tmp/rasterized-gradient-125ec7aa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3676" y="3438525"/>
            <a:ext cx="2546300" cy="1381125"/>
          </a:xfrm>
          <a:prstGeom prst="rect">
            <a:avLst/>
          </a:prstGeom>
          <a:effectLst>
            <a:outerShdw blurRad="76200" dist="19050" dir="5400000" algn="bl" rotWithShape="0">
              <a:srgbClr val="000000">
                <a:alpha val="5000"/>
              </a:srgbClr>
            </a:outerShdw>
          </a:effectLst>
        </p:spPr>
      </p:pic>
      <p:pic>
        <p:nvPicPr>
          <p:cNvPr id="16" name="Image 7" descr="/tmp/rasterized-svg-efdbab9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8152" y="3705225"/>
            <a:ext cx="457200" cy="457200"/>
          </a:xfrm>
          <a:prstGeom prst="rect">
            <a:avLst/>
          </a:prstGeom>
        </p:spPr>
      </p:pic>
      <p:sp>
        <p:nvSpPr>
          <p:cNvPr id="17" name="Text 7"/>
          <p:cNvSpPr/>
          <p:nvPr/>
        </p:nvSpPr>
        <p:spPr>
          <a:xfrm>
            <a:off x="6223092" y="4324350"/>
            <a:ext cx="224746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Faculty Impact</a:t>
            </a:r>
            <a:endParaRPr lang="en-US" sz="13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8B3A3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57200" y="266700"/>
            <a:ext cx="4206812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Goal 1: Faculty Survey</a:t>
            </a:r>
            <a:endParaRPr lang="en-US" sz="2700" dirty="0"/>
          </a:p>
        </p:txBody>
      </p:sp>
      <p:pic>
        <p:nvPicPr>
          <p:cNvPr id="4" name="Image 0" descr="/tmp/rasterized-gradient-50eaa5c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62023"/>
            <a:ext cx="8229600" cy="914401"/>
          </a:xfrm>
          <a:prstGeom prst="rect">
            <a:avLst/>
          </a:prstGeom>
          <a:effectLst>
            <a:outerShdw blurRad="114300" dist="19050" dir="5400000" algn="bl" rotWithShape="0">
              <a:srgbClr val="000000">
                <a:alpha val="10000"/>
              </a:srgbClr>
            </a:outerShdw>
          </a:effectLst>
        </p:spPr>
      </p:pic>
      <p:sp>
        <p:nvSpPr>
          <p:cNvPr id="5" name="Text 2"/>
          <p:cNvSpPr/>
          <p:nvPr/>
        </p:nvSpPr>
        <p:spPr>
          <a:xfrm>
            <a:off x="762000" y="1028701"/>
            <a:ext cx="77724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Understanding Current State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762000" y="1409701"/>
            <a:ext cx="7772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Launching later this week</a:t>
            </a:r>
            <a:endParaRPr lang="en-US" sz="1350" dirty="0"/>
          </a:p>
        </p:txBody>
      </p:sp>
      <p:pic>
        <p:nvPicPr>
          <p:cNvPr id="7" name="Image 1" descr="/tmp/rasterized-gradient-5b6a5a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990725"/>
            <a:ext cx="8229600" cy="647700"/>
          </a:xfrm>
          <a:prstGeom prst="rect">
            <a:avLst/>
          </a:prstGeom>
          <a:effectLst>
            <a:outerShdw blurRad="38100" dist="9525" dir="5400000" algn="bl" rotWithShape="0">
              <a:srgbClr val="000000">
                <a:alpha val="5000"/>
              </a:srgbClr>
            </a:outerShdw>
          </a:effectLst>
        </p:spPr>
      </p:pic>
      <p:sp>
        <p:nvSpPr>
          <p:cNvPr id="8" name="Text 4"/>
          <p:cNvSpPr/>
          <p:nvPr/>
        </p:nvSpPr>
        <p:spPr>
          <a:xfrm>
            <a:off x="762000" y="2181225"/>
            <a:ext cx="781126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Awareness and Current Usage</a:t>
            </a:r>
            <a:endParaRPr lang="en-US" sz="1350" dirty="0"/>
          </a:p>
        </p:txBody>
      </p:sp>
      <p:pic>
        <p:nvPicPr>
          <p:cNvPr id="9" name="Image 2" descr="/tmp/rasterized-gradient-f75b899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733675"/>
            <a:ext cx="8229600" cy="647700"/>
          </a:xfrm>
          <a:prstGeom prst="rect">
            <a:avLst/>
          </a:prstGeom>
          <a:effectLst>
            <a:outerShdw blurRad="38100" dist="9525" dir="5400000" algn="bl" rotWithShape="0">
              <a:srgbClr val="000000">
                <a:alpha val="5000"/>
              </a:srgbClr>
            </a:outerShdw>
          </a:effectLst>
        </p:spPr>
      </p:pic>
      <p:sp>
        <p:nvSpPr>
          <p:cNvPr id="10" name="Text 5"/>
          <p:cNvSpPr/>
          <p:nvPr/>
        </p:nvSpPr>
        <p:spPr>
          <a:xfrm>
            <a:off x="762000" y="2924175"/>
            <a:ext cx="781126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Teaching and Course Integration</a:t>
            </a:r>
            <a:endParaRPr lang="en-US" sz="1350" dirty="0"/>
          </a:p>
        </p:txBody>
      </p:sp>
      <p:pic>
        <p:nvPicPr>
          <p:cNvPr id="11" name="Image 3" descr="/tmp/rasterized-gradient-34c6900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476625"/>
            <a:ext cx="8229600" cy="647700"/>
          </a:xfrm>
          <a:prstGeom prst="rect">
            <a:avLst/>
          </a:prstGeom>
          <a:effectLst>
            <a:outerShdw blurRad="38100" dist="9525" dir="5400000" algn="bl" rotWithShape="0">
              <a:srgbClr val="000000">
                <a:alpha val="5000"/>
              </a:srgbClr>
            </a:outerShdw>
          </a:effectLst>
        </p:spPr>
      </p:pic>
      <p:sp>
        <p:nvSpPr>
          <p:cNvPr id="12" name="Text 6"/>
          <p:cNvSpPr/>
          <p:nvPr/>
        </p:nvSpPr>
        <p:spPr>
          <a:xfrm>
            <a:off x="762000" y="3667125"/>
            <a:ext cx="781126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Institutional Support</a:t>
            </a:r>
            <a:endParaRPr lang="en-US" sz="1350" dirty="0"/>
          </a:p>
        </p:txBody>
      </p:sp>
      <p:pic>
        <p:nvPicPr>
          <p:cNvPr id="13" name="Image 4" descr="/tmp/rasterized-gradient-0324c8a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219575"/>
            <a:ext cx="8229600" cy="647700"/>
          </a:xfrm>
          <a:prstGeom prst="rect">
            <a:avLst/>
          </a:prstGeom>
          <a:effectLst>
            <a:outerShdw blurRad="38100" dist="9525" dir="5400000" algn="bl" rotWithShape="0">
              <a:srgbClr val="000000">
                <a:alpha val="5000"/>
              </a:srgbClr>
            </a:outerShdw>
          </a:effectLst>
        </p:spPr>
      </p:pic>
      <p:sp>
        <p:nvSpPr>
          <p:cNvPr id="14" name="Text 7"/>
          <p:cNvSpPr/>
          <p:nvPr/>
        </p:nvSpPr>
        <p:spPr>
          <a:xfrm>
            <a:off x="762000" y="4410075"/>
            <a:ext cx="781126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Future Vision</a:t>
            </a:r>
            <a:endParaRPr lang="en-US" sz="13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8B3A3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57200" y="266700"/>
            <a:ext cx="545039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Goal 2: Development Framework</a:t>
            </a:r>
            <a:endParaRPr lang="en-US" sz="2700" dirty="0"/>
          </a:p>
        </p:txBody>
      </p:sp>
      <p:pic>
        <p:nvPicPr>
          <p:cNvPr id="4" name="Image 0" descr="/tmp/rasterized-gradient-cb37a7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64965"/>
            <a:ext cx="3981450" cy="2194471"/>
          </a:xfrm>
          <a:prstGeom prst="rect">
            <a:avLst/>
          </a:prstGeom>
          <a:effectLst>
            <a:outerShdw blurRad="114300" dist="19050" dir="5400000" algn="bl" rotWithShape="0">
              <a:srgbClr val="000000">
                <a:alpha val="10000"/>
              </a:srgbClr>
            </a:outerShdw>
          </a:effectLst>
        </p:spPr>
      </p:pic>
      <p:sp>
        <p:nvSpPr>
          <p:cNvPr id="5" name="Text 2"/>
          <p:cNvSpPr/>
          <p:nvPr/>
        </p:nvSpPr>
        <p:spPr>
          <a:xfrm>
            <a:off x="800100" y="2207865"/>
            <a:ext cx="571500" cy="38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800100" y="2436465"/>
            <a:ext cx="336156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Data-Driven Approach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800100" y="2893665"/>
            <a:ext cx="3361563" cy="8228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6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Create a comprehensive framework for faculty development around AI, informed by survey insights and faculty needs</a:t>
            </a:r>
            <a:endParaRPr lang="en-US" sz="1350" dirty="0"/>
          </a:p>
        </p:txBody>
      </p:sp>
      <p:pic>
        <p:nvPicPr>
          <p:cNvPr id="8" name="Image 1" descr="/tmp/rasterized-gradient-2ff0a8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350" y="1419225"/>
            <a:ext cx="3981450" cy="914400"/>
          </a:xfrm>
          <a:prstGeom prst="rect">
            <a:avLst/>
          </a:prstGeom>
          <a:effectLst>
            <a:outerShdw blurRad="76200" dist="19050" dir="5400000" algn="bl" rotWithShape="0">
              <a:srgbClr val="000000">
                <a:alpha val="5000"/>
              </a:srgbClr>
            </a:outerShdw>
          </a:effectLst>
        </p:spPr>
      </p:pic>
      <p:pic>
        <p:nvPicPr>
          <p:cNvPr id="9" name="Image 2" descr="/tmp/rasterized-svg-1d7072e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1100" y="1685925"/>
            <a:ext cx="381000" cy="3810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524500" y="1743075"/>
            <a:ext cx="135106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Evidence-Based</a:t>
            </a:r>
            <a:endParaRPr lang="en-US" sz="1350" dirty="0"/>
          </a:p>
        </p:txBody>
      </p:sp>
      <p:pic>
        <p:nvPicPr>
          <p:cNvPr id="11" name="Image 3" descr="/tmp/rasterized-gradient-a6ccbe4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5350" y="2505075"/>
            <a:ext cx="3981450" cy="914400"/>
          </a:xfrm>
          <a:prstGeom prst="rect">
            <a:avLst/>
          </a:prstGeom>
          <a:effectLst>
            <a:outerShdw blurRad="76200" dist="19050" dir="5400000" algn="bl" rotWithShape="0">
              <a:srgbClr val="000000">
                <a:alpha val="5000"/>
              </a:srgbClr>
            </a:outerShdw>
          </a:effectLst>
        </p:spPr>
      </p:pic>
      <p:pic>
        <p:nvPicPr>
          <p:cNvPr id="12" name="Image 4" descr="/tmp/rasterized-svg-dc5c5cf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1100" y="2771775"/>
            <a:ext cx="381000" cy="381000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5524500" y="2828925"/>
            <a:ext cx="144442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Targeted Support</a:t>
            </a:r>
            <a:endParaRPr lang="en-US" sz="1350" dirty="0"/>
          </a:p>
        </p:txBody>
      </p:sp>
      <p:pic>
        <p:nvPicPr>
          <p:cNvPr id="14" name="Image 5" descr="/tmp/rasterized-gradient-4f57fc58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5350" y="3590925"/>
            <a:ext cx="3981450" cy="914400"/>
          </a:xfrm>
          <a:prstGeom prst="rect">
            <a:avLst/>
          </a:prstGeom>
          <a:effectLst>
            <a:outerShdw blurRad="76200" dist="19050" dir="5400000" algn="bl" rotWithShape="0">
              <a:srgbClr val="000000">
                <a:alpha val="5000"/>
              </a:srgbClr>
            </a:outerShdw>
          </a:effectLst>
        </p:spPr>
      </p:pic>
      <p:pic>
        <p:nvPicPr>
          <p:cNvPr id="15" name="Image 6" descr="/tmp/rasterized-svg-eefb6eaf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1100" y="3857625"/>
            <a:ext cx="381000" cy="381000"/>
          </a:xfrm>
          <a:prstGeom prst="rect">
            <a:avLst/>
          </a:prstGeom>
        </p:spPr>
      </p:pic>
      <p:sp>
        <p:nvSpPr>
          <p:cNvPr id="16" name="Text 7"/>
          <p:cNvSpPr/>
          <p:nvPr/>
        </p:nvSpPr>
        <p:spPr>
          <a:xfrm>
            <a:off x="5524500" y="3914775"/>
            <a:ext cx="126347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Scalable Model</a:t>
            </a:r>
            <a:endParaRPr lang="en-US" sz="13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8B3A3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57200" y="266700"/>
            <a:ext cx="4420553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Goal 3: Spring Conference</a:t>
            </a:r>
            <a:endParaRPr lang="en-US" sz="27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4A8C8AF-4628-5E37-055F-47A75B52B99F}"/>
              </a:ext>
            </a:extLst>
          </p:cNvPr>
          <p:cNvGrpSpPr/>
          <p:nvPr/>
        </p:nvGrpSpPr>
        <p:grpSpPr>
          <a:xfrm>
            <a:off x="457200" y="975623"/>
            <a:ext cx="4000500" cy="1219200"/>
            <a:chOff x="457200" y="333375"/>
            <a:chExt cx="4000500" cy="1219200"/>
          </a:xfrm>
        </p:grpSpPr>
        <p:pic>
          <p:nvPicPr>
            <p:cNvPr id="4" name="Image 0" descr="/tmp/rasterized-gradient-1c3fc58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333375"/>
              <a:ext cx="4000500" cy="1219200"/>
            </a:xfrm>
            <a:prstGeom prst="rect">
              <a:avLst/>
            </a:prstGeom>
            <a:effectLst>
              <a:outerShdw blurRad="114300" dist="19050" dir="5400000" algn="bl" rotWithShape="0">
                <a:srgbClr val="000000">
                  <a:alpha val="8000"/>
                </a:srgbClr>
              </a:outerShdw>
            </a:effectLst>
          </p:spPr>
        </p:pic>
        <p:sp>
          <p:nvSpPr>
            <p:cNvPr id="5" name="Text 2"/>
            <p:cNvSpPr/>
            <p:nvPr/>
          </p:nvSpPr>
          <p:spPr>
            <a:xfrm>
              <a:off x="689229" y="638175"/>
              <a:ext cx="3536442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100"/>
                </a:lnSpc>
                <a:spcAft>
                  <a:spcPts val="600"/>
                </a:spcAft>
                <a:buNone/>
              </a:pPr>
              <a:r>
                <a:rPr lang="en-US" sz="1350" b="1" dirty="0">
                  <a:solidFill>
                    <a:srgbClr val="FFFFFF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Format</a:t>
              </a:r>
              <a:endParaRPr lang="en-US" sz="1350" dirty="0"/>
            </a:p>
          </p:txBody>
        </p:sp>
        <p:sp>
          <p:nvSpPr>
            <p:cNvPr id="6" name="Text 3"/>
            <p:cNvSpPr/>
            <p:nvPr/>
          </p:nvSpPr>
          <p:spPr>
            <a:xfrm>
              <a:off x="689229" y="981075"/>
              <a:ext cx="3536442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100"/>
                </a:lnSpc>
                <a:buNone/>
              </a:pPr>
              <a:r>
                <a:rPr lang="en-US" sz="1500" dirty="0">
                  <a:solidFill>
                    <a:srgbClr val="FFFFFF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One-Day Event</a:t>
              </a:r>
              <a:endParaRPr lang="en-US" sz="15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F5960B-85B6-9AFF-8534-39CDFBB8D448}"/>
              </a:ext>
            </a:extLst>
          </p:cNvPr>
          <p:cNvGrpSpPr/>
          <p:nvPr/>
        </p:nvGrpSpPr>
        <p:grpSpPr>
          <a:xfrm>
            <a:off x="4686302" y="975623"/>
            <a:ext cx="4000500" cy="1219200"/>
            <a:chOff x="4686300" y="333375"/>
            <a:chExt cx="4000500" cy="1219200"/>
          </a:xfrm>
        </p:grpSpPr>
        <p:pic>
          <p:nvPicPr>
            <p:cNvPr id="7" name="Image 1" descr="/tmp/rasterized-gradient-141602b7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6300" y="333375"/>
              <a:ext cx="4000500" cy="1219200"/>
            </a:xfrm>
            <a:prstGeom prst="rect">
              <a:avLst/>
            </a:prstGeom>
            <a:effectLst>
              <a:outerShdw blurRad="114300" dist="19050" dir="5400000" algn="bl" rotWithShape="0">
                <a:srgbClr val="000000">
                  <a:alpha val="8000"/>
                </a:srgbClr>
              </a:outerShdw>
            </a:effectLst>
          </p:spPr>
        </p:pic>
        <p:sp>
          <p:nvSpPr>
            <p:cNvPr id="8" name="Text 4"/>
            <p:cNvSpPr/>
            <p:nvPr/>
          </p:nvSpPr>
          <p:spPr>
            <a:xfrm>
              <a:off x="4918329" y="638175"/>
              <a:ext cx="3536442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100"/>
                </a:lnSpc>
                <a:spcAft>
                  <a:spcPts val="600"/>
                </a:spcAft>
                <a:buNone/>
              </a:pPr>
              <a:r>
                <a:rPr lang="en-US" sz="1350" b="1" dirty="0">
                  <a:solidFill>
                    <a:srgbClr val="FFFFFF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Timing</a:t>
              </a:r>
              <a:endParaRPr lang="en-US" sz="1350" dirty="0"/>
            </a:p>
          </p:txBody>
        </p:sp>
        <p:sp>
          <p:nvSpPr>
            <p:cNvPr id="9" name="Text 5"/>
            <p:cNvSpPr/>
            <p:nvPr/>
          </p:nvSpPr>
          <p:spPr>
            <a:xfrm>
              <a:off x="4918329" y="981075"/>
              <a:ext cx="3536442" cy="266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100"/>
                </a:lnSpc>
                <a:buNone/>
              </a:pPr>
              <a:r>
                <a:rPr lang="en-US" sz="1500" dirty="0">
                  <a:solidFill>
                    <a:srgbClr val="FFFFFF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Week of May 4th</a:t>
              </a:r>
              <a:endParaRPr lang="en-US" sz="1500" dirty="0"/>
            </a:p>
          </p:txBody>
        </p:sp>
      </p:grpSp>
      <p:pic>
        <p:nvPicPr>
          <p:cNvPr id="10" name="Image 2" descr="/tmp/rasterized-gradient-0d0e2d3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306759"/>
            <a:ext cx="8229600" cy="1328047"/>
          </a:xfrm>
          <a:prstGeom prst="rect">
            <a:avLst/>
          </a:prstGeom>
          <a:effectLst>
            <a:outerShdw blurRad="76200" dist="19050" dir="5400000" algn="bl" rotWithShape="0">
              <a:srgbClr val="000000">
                <a:alpha val="5000"/>
              </a:srgbClr>
            </a:outerShdw>
          </a:effectLst>
        </p:spPr>
      </p:pic>
      <p:sp>
        <p:nvSpPr>
          <p:cNvPr id="11" name="Text 6"/>
          <p:cNvSpPr/>
          <p:nvPr/>
        </p:nvSpPr>
        <p:spPr>
          <a:xfrm>
            <a:off x="838200" y="2334536"/>
            <a:ext cx="7655814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8B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Conference Focus</a:t>
            </a:r>
            <a:endParaRPr lang="en-US" sz="1800" dirty="0"/>
          </a:p>
        </p:txBody>
      </p:sp>
      <p:sp>
        <p:nvSpPr>
          <p:cNvPr id="12" name="Text 7"/>
          <p:cNvSpPr/>
          <p:nvPr/>
        </p:nvSpPr>
        <p:spPr>
          <a:xfrm>
            <a:off x="838200" y="2791736"/>
            <a:ext cx="7655814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Highlighting the work faculty are already doing to incorporate AI into their teaching and research</a:t>
            </a:r>
            <a:endParaRPr lang="en-US" sz="1500" dirty="0"/>
          </a:p>
        </p:txBody>
      </p:sp>
      <p:pic>
        <p:nvPicPr>
          <p:cNvPr id="13" name="Image 3" descr="/tmp/rasterized-gradient-a0af445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741361"/>
            <a:ext cx="8229600" cy="1278313"/>
          </a:xfrm>
          <a:prstGeom prst="rect">
            <a:avLst/>
          </a:prstGeom>
          <a:effectLst>
            <a:outerShdw blurRad="114300" dist="19050" dir="5400000" algn="bl" rotWithShape="0">
              <a:srgbClr val="000000">
                <a:alpha val="8000"/>
              </a:srgbClr>
            </a:outerShdw>
          </a:effectLst>
        </p:spPr>
      </p:pic>
      <p:sp>
        <p:nvSpPr>
          <p:cNvPr id="14" name="Text 8"/>
          <p:cNvSpPr/>
          <p:nvPr/>
        </p:nvSpPr>
        <p:spPr>
          <a:xfrm>
            <a:off x="800100" y="3914775"/>
            <a:ext cx="769467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Call for Participation</a:t>
            </a:r>
            <a:endParaRPr lang="en-US" sz="1800" dirty="0"/>
          </a:p>
        </p:txBody>
      </p:sp>
      <p:sp>
        <p:nvSpPr>
          <p:cNvPr id="15" name="Text 9"/>
          <p:cNvSpPr/>
          <p:nvPr/>
        </p:nvSpPr>
        <p:spPr>
          <a:xfrm>
            <a:off x="800100" y="4371975"/>
            <a:ext cx="769467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Seeking faculty willing to share their AI integration work with colleagues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8B3A3A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57200" y="266700"/>
            <a:ext cx="4206812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Looking Forward</a:t>
            </a:r>
            <a:endParaRPr lang="en-US" sz="27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239BA7-8B76-6134-43AD-6A2B0389DCEE}"/>
              </a:ext>
            </a:extLst>
          </p:cNvPr>
          <p:cNvGrpSpPr/>
          <p:nvPr/>
        </p:nvGrpSpPr>
        <p:grpSpPr>
          <a:xfrm>
            <a:off x="762000" y="1002060"/>
            <a:ext cx="7620000" cy="1752600"/>
            <a:chOff x="762000" y="1002060"/>
            <a:chExt cx="7620000" cy="1752600"/>
          </a:xfrm>
        </p:grpSpPr>
        <p:pic>
          <p:nvPicPr>
            <p:cNvPr id="4" name="Image 0" descr="/tmp/rasterized-gradient-0c988a4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1040160"/>
              <a:ext cx="7620000" cy="1714500"/>
            </a:xfrm>
            <a:prstGeom prst="rect">
              <a:avLst/>
            </a:prstGeom>
            <a:effectLst>
              <a:outerShdw blurRad="114300" dist="19050" dir="5400000" algn="bl" rotWithShape="0">
                <a:srgbClr val="000000">
                  <a:alpha val="10000"/>
                </a:srgbClr>
              </a:outerShdw>
            </a:effectLst>
          </p:spPr>
        </p:pic>
        <p:sp>
          <p:nvSpPr>
            <p:cNvPr id="5" name="Text 2"/>
            <p:cNvSpPr/>
            <p:nvPr/>
          </p:nvSpPr>
          <p:spPr>
            <a:xfrm>
              <a:off x="4286250" y="1002060"/>
              <a:ext cx="571500" cy="381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/>
          </p:spPr>
          <p:txBody>
            <a:bodyPr wrap="square" rtlCol="0" anchor="ctr"/>
            <a:lstStyle/>
            <a:p>
              <a:pPr marL="0" indent="0">
                <a:buNone/>
              </a:pPr>
              <a:endParaRPr lang="en-US" dirty="0"/>
            </a:p>
          </p:txBody>
        </p:sp>
        <p:sp>
          <p:nvSpPr>
            <p:cNvPr id="6" name="Text 3"/>
            <p:cNvSpPr/>
            <p:nvPr/>
          </p:nvSpPr>
          <p:spPr>
            <a:xfrm>
              <a:off x="1113282" y="1230660"/>
              <a:ext cx="6917436" cy="3048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400"/>
                </a:lnSpc>
                <a:spcAft>
                  <a:spcPts val="1500"/>
                </a:spcAft>
                <a:buNone/>
              </a:pPr>
              <a:r>
                <a:rPr lang="en-US" sz="1800" b="1" dirty="0">
                  <a:solidFill>
                    <a:srgbClr val="FFFFFF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Post-Conference Evaluation</a:t>
              </a:r>
              <a:endParaRPr lang="en-US" sz="1800" dirty="0"/>
            </a:p>
          </p:txBody>
        </p:sp>
        <p:sp>
          <p:nvSpPr>
            <p:cNvPr id="7" name="Text 4"/>
            <p:cNvSpPr/>
            <p:nvPr/>
          </p:nvSpPr>
          <p:spPr>
            <a:xfrm>
              <a:off x="1113282" y="1725960"/>
              <a:ext cx="6917436" cy="609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400"/>
                </a:lnSpc>
                <a:buNone/>
              </a:pPr>
              <a:r>
                <a:rPr lang="en-US" sz="1500" dirty="0">
                  <a:solidFill>
                    <a:srgbClr val="FFFFFF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Assess conference outcomes to identify areas for continued programming and future development</a:t>
              </a:r>
              <a:endParaRPr lang="en-US" sz="1500" dirty="0"/>
            </a:p>
          </p:txBody>
        </p:sp>
      </p:grpSp>
      <p:pic>
        <p:nvPicPr>
          <p:cNvPr id="8" name="Image 1" descr="/tmp/rasterized-gradient-00edc01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945160"/>
            <a:ext cx="2387650" cy="923925"/>
          </a:xfrm>
          <a:prstGeom prst="rect">
            <a:avLst/>
          </a:prstGeom>
          <a:effectLst>
            <a:outerShdw blurRad="76200" dist="19050" dir="5400000" algn="bl" rotWithShape="0">
              <a:srgbClr val="000000">
                <a:alpha val="5000"/>
              </a:srgbClr>
            </a:outerShdw>
          </a:effectLst>
        </p:spPr>
      </p:pic>
      <p:sp>
        <p:nvSpPr>
          <p:cNvPr id="9" name="Text 5"/>
          <p:cNvSpPr/>
          <p:nvPr/>
        </p:nvSpPr>
        <p:spPr>
          <a:xfrm>
            <a:off x="971296" y="3297585"/>
            <a:ext cx="196905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Sustain Momentum</a:t>
            </a:r>
            <a:endParaRPr lang="en-US" sz="1500" dirty="0"/>
          </a:p>
        </p:txBody>
      </p:sp>
      <p:pic>
        <p:nvPicPr>
          <p:cNvPr id="10" name="Image 2" descr="/tmp/rasterized-gradient-875b180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8250" y="2945160"/>
            <a:ext cx="2387650" cy="923925"/>
          </a:xfrm>
          <a:prstGeom prst="rect">
            <a:avLst/>
          </a:prstGeom>
          <a:effectLst>
            <a:outerShdw blurRad="76200" dist="19050" dir="5400000" algn="bl" rotWithShape="0">
              <a:srgbClr val="000000">
                <a:alpha val="5000"/>
              </a:srgbClr>
            </a:outerShdw>
          </a:effectLst>
        </p:spPr>
      </p:pic>
      <p:sp>
        <p:nvSpPr>
          <p:cNvPr id="11" name="Text 6"/>
          <p:cNvSpPr/>
          <p:nvPr/>
        </p:nvSpPr>
        <p:spPr>
          <a:xfrm>
            <a:off x="3587545" y="3297585"/>
            <a:ext cx="196905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Annual Conference</a:t>
            </a:r>
            <a:endParaRPr lang="en-US" sz="1500" dirty="0"/>
          </a:p>
        </p:txBody>
      </p:sp>
      <p:pic>
        <p:nvPicPr>
          <p:cNvPr id="12" name="Image 3" descr="/tmp/rasterized-gradient-24bd6b7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499" y="2945160"/>
            <a:ext cx="2387650" cy="923925"/>
          </a:xfrm>
          <a:prstGeom prst="rect">
            <a:avLst/>
          </a:prstGeom>
          <a:effectLst>
            <a:outerShdw blurRad="76200" dist="19050" dir="5400000" algn="bl" rotWithShape="0">
              <a:srgbClr val="000000">
                <a:alpha val="5000"/>
              </a:srgbClr>
            </a:outerShdw>
          </a:effectLst>
        </p:spPr>
      </p:pic>
      <p:sp>
        <p:nvSpPr>
          <p:cNvPr id="13" name="Text 7"/>
          <p:cNvSpPr/>
          <p:nvPr/>
        </p:nvSpPr>
        <p:spPr>
          <a:xfrm>
            <a:off x="6203795" y="3297585"/>
            <a:ext cx="196905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F1F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Expand Impact</a:t>
            </a:r>
            <a:endParaRPr lang="en-US" sz="1500" dirty="0"/>
          </a:p>
        </p:txBody>
      </p:sp>
      <p:pic>
        <p:nvPicPr>
          <p:cNvPr id="14" name="Image 4" descr="/tmp/rasterized-gradient-0d567fd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4059585"/>
            <a:ext cx="7620000" cy="929580"/>
          </a:xfrm>
          <a:prstGeom prst="rect">
            <a:avLst/>
          </a:prstGeom>
          <a:effectLst>
            <a:outerShdw blurRad="152400" dist="38100" dir="5400000" algn="bl" rotWithShape="0">
              <a:srgbClr val="000000">
                <a:alpha val="12000"/>
              </a:srgbClr>
            </a:outerShdw>
          </a:effectLst>
        </p:spPr>
      </p:pic>
      <p:sp>
        <p:nvSpPr>
          <p:cNvPr id="15" name="Text 8"/>
          <p:cNvSpPr/>
          <p:nvPr/>
        </p:nvSpPr>
        <p:spPr>
          <a:xfrm>
            <a:off x="996696" y="4364385"/>
            <a:ext cx="7150608" cy="319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2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Building a Sustainable AI Integration Culture at YSU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253</Words>
  <Application>Microsoft Office PowerPoint</Application>
  <PresentationFormat>On-screen Show (16:9)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in Curriculum &amp; Pedagogy - AAC&amp;U Initiative</dc:title>
  <dc:subject>AAC&amp;U Institute Initiative</dc:subject>
  <dc:creator>Youngstown State University</dc:creator>
  <cp:lastModifiedBy>Joseph Palardy</cp:lastModifiedBy>
  <cp:revision>2</cp:revision>
  <dcterms:created xsi:type="dcterms:W3CDTF">2025-11-05T19:02:20Z</dcterms:created>
  <dcterms:modified xsi:type="dcterms:W3CDTF">2025-11-05T19:28:00Z</dcterms:modified>
</cp:coreProperties>
</file>