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x="18288000" cy="10287000"/>
  <p:notesSz cx="6858000" cy="9144000"/>
  <p:embeddedFontLst>
    <p:embeddedFont>
      <p:font typeface="Poppins Bold" charset="1" panose="00000800000000000000"/>
      <p:regular r:id="rId19"/>
    </p:embeddedFont>
    <p:embeddedFont>
      <p:font typeface="TT Firs Neue Bold" charset="1" panose="02000803030000020004"/>
      <p:regular r:id="rId20"/>
    </p:embeddedFont>
    <p:embeddedFont>
      <p:font typeface="TT Firs Neue" charset="1" panose="02000503030000020004"/>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5.svg" Type="http://schemas.openxmlformats.org/officeDocument/2006/relationships/image"/><Relationship Id="rId11" Target="../media/image56.png" Type="http://schemas.openxmlformats.org/officeDocument/2006/relationships/image"/><Relationship Id="rId12" Target="../media/image57.svg" Type="http://schemas.openxmlformats.org/officeDocument/2006/relationships/image"/><Relationship Id="rId13" Target="../media/image58.png" Type="http://schemas.openxmlformats.org/officeDocument/2006/relationships/image"/><Relationship Id="rId14" Target="../media/image59.svg" Type="http://schemas.openxmlformats.org/officeDocument/2006/relationships/image"/><Relationship Id="rId15" Target="../media/image60.png" Type="http://schemas.openxmlformats.org/officeDocument/2006/relationships/image"/><Relationship Id="rId16" Target="../media/image61.svg" Type="http://schemas.openxmlformats.org/officeDocument/2006/relationships/image"/><Relationship Id="rId2" Target="../media/image47.png" Type="http://schemas.openxmlformats.org/officeDocument/2006/relationships/image"/><Relationship Id="rId3" Target="../media/image48.svg" Type="http://schemas.openxmlformats.org/officeDocument/2006/relationships/image"/><Relationship Id="rId4" Target="../media/image49.jpeg" Type="http://schemas.openxmlformats.org/officeDocument/2006/relationships/image"/><Relationship Id="rId5" Target="../media/image50.jpeg" Type="http://schemas.openxmlformats.org/officeDocument/2006/relationships/image"/><Relationship Id="rId6" Target="../media/image51.png" Type="http://schemas.openxmlformats.org/officeDocument/2006/relationships/image"/><Relationship Id="rId7" Target="../media/image52.svg" Type="http://schemas.openxmlformats.org/officeDocument/2006/relationships/image"/><Relationship Id="rId8" Target="../media/image53.svg" Type="http://schemas.openxmlformats.org/officeDocument/2006/relationships/image"/><Relationship Id="rId9" Target="../media/image54.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0.svg" Type="http://schemas.openxmlformats.org/officeDocument/2006/relationships/image"/><Relationship Id="rId2" Target="../media/image62.png" Type="http://schemas.openxmlformats.org/officeDocument/2006/relationships/image"/><Relationship Id="rId3" Target="../media/image63.svg" Type="http://schemas.openxmlformats.org/officeDocument/2006/relationships/image"/><Relationship Id="rId4" Target="../media/image64.jpeg" Type="http://schemas.openxmlformats.org/officeDocument/2006/relationships/image"/><Relationship Id="rId5" Target="../media/image65.png" Type="http://schemas.openxmlformats.org/officeDocument/2006/relationships/image"/><Relationship Id="rId6" Target="../media/image66.svg" Type="http://schemas.openxmlformats.org/officeDocument/2006/relationships/image"/><Relationship Id="rId7" Target="../media/image67.png" Type="http://schemas.openxmlformats.org/officeDocument/2006/relationships/image"/><Relationship Id="rId8" Target="../media/image68.svg" Type="http://schemas.openxmlformats.org/officeDocument/2006/relationships/image"/><Relationship Id="rId9" Target="../media/image69.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1.png" Type="http://schemas.openxmlformats.org/officeDocument/2006/relationships/image"/><Relationship Id="rId3" Target="../media/image72.svg" Type="http://schemas.openxmlformats.org/officeDocument/2006/relationships/image"/><Relationship Id="rId4" Target="../media/image73.png" Type="http://schemas.openxmlformats.org/officeDocument/2006/relationships/image"/><Relationship Id="rId5" Target="../media/image74.png" Type="http://schemas.openxmlformats.org/officeDocument/2006/relationships/image"/><Relationship Id="rId6" Target="../media/image75.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6.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 Id="rId4" Target="../media/image10.png" Type="http://schemas.openxmlformats.org/officeDocument/2006/relationships/image"/><Relationship Id="rId5" Target="../media/image11.svg" Type="http://schemas.openxmlformats.org/officeDocument/2006/relationships/image"/><Relationship Id="rId6" Target="../media/image12.png" Type="http://schemas.openxmlformats.org/officeDocument/2006/relationships/image"/><Relationship Id="rId7" Target="../media/image13.svg" Type="http://schemas.openxmlformats.org/officeDocument/2006/relationships/image"/><Relationship Id="rId8" Target="../media/image14.png" Type="http://schemas.openxmlformats.org/officeDocument/2006/relationships/image"/><Relationship Id="rId9" Target="../media/image15.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png" Type="http://schemas.openxmlformats.org/officeDocument/2006/relationships/image"/><Relationship Id="rId3" Target="../media/image17.svg" Type="http://schemas.openxmlformats.org/officeDocument/2006/relationships/image"/><Relationship Id="rId4" Target="../media/image18.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9.png" Type="http://schemas.openxmlformats.org/officeDocument/2006/relationships/image"/><Relationship Id="rId3" Target="../media/image20.svg" Type="http://schemas.openxmlformats.org/officeDocument/2006/relationships/image"/><Relationship Id="rId4" Target="../media/image21.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0.png" Type="http://schemas.openxmlformats.org/officeDocument/2006/relationships/image"/><Relationship Id="rId11" Target="../media/image31.svg" Type="http://schemas.openxmlformats.org/officeDocument/2006/relationships/image"/><Relationship Id="rId12" Target="../media/image32.png" Type="http://schemas.openxmlformats.org/officeDocument/2006/relationships/image"/><Relationship Id="rId13" Target="../media/image33.svg" Type="http://schemas.openxmlformats.org/officeDocument/2006/relationships/image"/><Relationship Id="rId14" Target="../media/image34.png" Type="http://schemas.openxmlformats.org/officeDocument/2006/relationships/image"/><Relationship Id="rId15" Target="../media/image35.svg" Type="http://schemas.openxmlformats.org/officeDocument/2006/relationships/image"/><Relationship Id="rId16" Target="../media/image36.png" Type="http://schemas.openxmlformats.org/officeDocument/2006/relationships/image"/><Relationship Id="rId17" Target="../media/image37.svg" Type="http://schemas.openxmlformats.org/officeDocument/2006/relationships/image"/><Relationship Id="rId18" Target="../media/image38.png" Type="http://schemas.openxmlformats.org/officeDocument/2006/relationships/image"/><Relationship Id="rId19" Target="../media/image39.svg" Type="http://schemas.openxmlformats.org/officeDocument/2006/relationships/image"/><Relationship Id="rId2" Target="../media/image22.png" Type="http://schemas.openxmlformats.org/officeDocument/2006/relationships/image"/><Relationship Id="rId20" Target="../media/image16.png" Type="http://schemas.openxmlformats.org/officeDocument/2006/relationships/image"/><Relationship Id="rId21" Target="../media/image17.svg" Type="http://schemas.openxmlformats.org/officeDocument/2006/relationships/image"/><Relationship Id="rId22" Target="../media/image40.png" Type="http://schemas.openxmlformats.org/officeDocument/2006/relationships/image"/><Relationship Id="rId23" Target="../media/image41.svg" Type="http://schemas.openxmlformats.org/officeDocument/2006/relationships/image"/><Relationship Id="rId3" Target="../media/image23.svg" Type="http://schemas.openxmlformats.org/officeDocument/2006/relationships/image"/><Relationship Id="rId4" Target="../media/image24.png" Type="http://schemas.openxmlformats.org/officeDocument/2006/relationships/image"/><Relationship Id="rId5" Target="../media/image25.svg" Type="http://schemas.openxmlformats.org/officeDocument/2006/relationships/image"/><Relationship Id="rId6" Target="../media/image26.png" Type="http://schemas.openxmlformats.org/officeDocument/2006/relationships/image"/><Relationship Id="rId7" Target="../media/image27.svg" Type="http://schemas.openxmlformats.org/officeDocument/2006/relationships/image"/><Relationship Id="rId8" Target="../media/image28.png" Type="http://schemas.openxmlformats.org/officeDocument/2006/relationships/image"/><Relationship Id="rId9" Target="../media/image29.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2.png" Type="http://schemas.openxmlformats.org/officeDocument/2006/relationships/image"/><Relationship Id="rId3" Target="../media/image43.svg" Type="http://schemas.openxmlformats.org/officeDocument/2006/relationships/image"/><Relationship Id="rId4" Target="../media/image44.png" Type="http://schemas.openxmlformats.org/officeDocument/2006/relationships/image"/><Relationship Id="rId5" Target="../media/image45.svg" Type="http://schemas.openxmlformats.org/officeDocument/2006/relationships/image"/><Relationship Id="rId6" Target="../media/image46.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2.png" Type="http://schemas.openxmlformats.org/officeDocument/2006/relationships/image"/><Relationship Id="rId3" Target="../media/image43.svg" Type="http://schemas.openxmlformats.org/officeDocument/2006/relationships/image"/><Relationship Id="rId4" Target="../media/image44.png" Type="http://schemas.openxmlformats.org/officeDocument/2006/relationships/image"/><Relationship Id="rId5" Target="../media/image45.svg" Type="http://schemas.openxmlformats.org/officeDocument/2006/relationships/image"/><Relationship Id="rId6" Target="../media/image46.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2.png" Type="http://schemas.openxmlformats.org/officeDocument/2006/relationships/image"/><Relationship Id="rId3" Target="../media/image43.svg" Type="http://schemas.openxmlformats.org/officeDocument/2006/relationships/image"/><Relationship Id="rId4" Target="../media/image44.png" Type="http://schemas.openxmlformats.org/officeDocument/2006/relationships/image"/><Relationship Id="rId5" Target="../media/image45.svg" Type="http://schemas.openxmlformats.org/officeDocument/2006/relationships/image"/><Relationship Id="rId6" Target="../media/image46.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2.png" Type="http://schemas.openxmlformats.org/officeDocument/2006/relationships/image"/><Relationship Id="rId3" Target="../media/image43.svg" Type="http://schemas.openxmlformats.org/officeDocument/2006/relationships/image"/><Relationship Id="rId4" Target="../media/image44.png" Type="http://schemas.openxmlformats.org/officeDocument/2006/relationships/image"/><Relationship Id="rId5" Target="../media/image45.svg" Type="http://schemas.openxmlformats.org/officeDocument/2006/relationships/image"/><Relationship Id="rId6" Target="../media/image46.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1777" r="0" b="-11777"/>
            </a:stretch>
          </a:blipFill>
        </p:spPr>
      </p:sp>
      <p:sp>
        <p:nvSpPr>
          <p:cNvPr name="Freeform 3" id="3"/>
          <p:cNvSpPr/>
          <p:nvPr/>
        </p:nvSpPr>
        <p:spPr>
          <a:xfrm flipH="false" flipV="false" rot="0">
            <a:off x="-781513" y="8737526"/>
            <a:ext cx="19851027" cy="739790"/>
          </a:xfrm>
          <a:custGeom>
            <a:avLst/>
            <a:gdLst/>
            <a:ahLst/>
            <a:cxnLst/>
            <a:rect r="r" b="b" t="t" l="l"/>
            <a:pathLst>
              <a:path h="739790" w="19851027">
                <a:moveTo>
                  <a:pt x="0" y="0"/>
                </a:moveTo>
                <a:lnTo>
                  <a:pt x="19851026" y="0"/>
                </a:lnTo>
                <a:lnTo>
                  <a:pt x="19851026" y="739790"/>
                </a:lnTo>
                <a:lnTo>
                  <a:pt x="0" y="739790"/>
                </a:lnTo>
                <a:lnTo>
                  <a:pt x="0" y="0"/>
                </a:lnTo>
                <a:close/>
              </a:path>
            </a:pathLst>
          </a:custGeom>
          <a:blipFill>
            <a:blip r:embed="rId3">
              <a:extLst>
                <a:ext uri="{96DAC541-7B7A-43D3-8B79-37D633B846F1}">
                  <asvg:svgBlip xmlns:asvg="http://schemas.microsoft.com/office/drawing/2016/SVG/main" r:embed="rId4"/>
                </a:ext>
              </a:extLst>
            </a:blip>
            <a:stretch>
              <a:fillRect l="-3788" t="-1466468" r="-16969" b="-936689"/>
            </a:stretch>
          </a:blipFill>
        </p:spPr>
      </p:sp>
      <p:sp>
        <p:nvSpPr>
          <p:cNvPr name="Freeform 4" id="4"/>
          <p:cNvSpPr/>
          <p:nvPr/>
        </p:nvSpPr>
        <p:spPr>
          <a:xfrm flipH="false" flipV="false" rot="0">
            <a:off x="0" y="9107463"/>
            <a:ext cx="369895" cy="369895"/>
          </a:xfrm>
          <a:custGeom>
            <a:avLst/>
            <a:gdLst/>
            <a:ahLst/>
            <a:cxnLst/>
            <a:rect r="r" b="b" t="t" l="l"/>
            <a:pathLst>
              <a:path h="369895" w="369895">
                <a:moveTo>
                  <a:pt x="0" y="0"/>
                </a:moveTo>
                <a:lnTo>
                  <a:pt x="369895" y="0"/>
                </a:lnTo>
                <a:lnTo>
                  <a:pt x="369895" y="369895"/>
                </a:lnTo>
                <a:lnTo>
                  <a:pt x="0" y="369895"/>
                </a:lnTo>
                <a:lnTo>
                  <a:pt x="0" y="0"/>
                </a:lnTo>
                <a:close/>
              </a:path>
            </a:pathLst>
          </a:custGeom>
          <a:blipFill>
            <a:blip r:embed="rId5">
              <a:extLst>
                <a:ext uri="{96DAC541-7B7A-43D3-8B79-37D633B846F1}">
                  <asvg:svgBlip xmlns:asvg="http://schemas.microsoft.com/office/drawing/2016/SVG/main" r:embed="rId6"/>
                </a:ext>
              </a:extLst>
            </a:blip>
            <a:stretch>
              <a:fillRect l="-75359" t="-85879" r="-133627" b="-144147"/>
            </a:stretch>
          </a:blipFill>
        </p:spPr>
      </p:sp>
      <p:sp>
        <p:nvSpPr>
          <p:cNvPr name="Freeform 5" id="5"/>
          <p:cNvSpPr/>
          <p:nvPr/>
        </p:nvSpPr>
        <p:spPr>
          <a:xfrm flipH="false" flipV="false" rot="0">
            <a:off x="17918064" y="8737485"/>
            <a:ext cx="369936" cy="369936"/>
          </a:xfrm>
          <a:custGeom>
            <a:avLst/>
            <a:gdLst/>
            <a:ahLst/>
            <a:cxnLst/>
            <a:rect r="r" b="b" t="t" l="l"/>
            <a:pathLst>
              <a:path h="369936" w="369936">
                <a:moveTo>
                  <a:pt x="0" y="0"/>
                </a:moveTo>
                <a:lnTo>
                  <a:pt x="369936" y="0"/>
                </a:lnTo>
                <a:lnTo>
                  <a:pt x="369936" y="369936"/>
                </a:lnTo>
                <a:lnTo>
                  <a:pt x="0" y="369936"/>
                </a:lnTo>
                <a:lnTo>
                  <a:pt x="0" y="0"/>
                </a:lnTo>
                <a:close/>
              </a:path>
            </a:pathLst>
          </a:custGeom>
          <a:blipFill>
            <a:blip r:embed="rId7">
              <a:extLst>
                <a:ext uri="{96DAC541-7B7A-43D3-8B79-37D633B846F1}">
                  <asvg:svgBlip xmlns:asvg="http://schemas.microsoft.com/office/drawing/2016/SVG/main" r:embed="rId8"/>
                </a:ext>
              </a:extLst>
            </a:blip>
            <a:stretch>
              <a:fillRect l="-97211" t="-87284" r="-63178" b="-53251"/>
            </a:stretch>
          </a:blipFill>
        </p:spPr>
      </p:sp>
      <p:sp>
        <p:nvSpPr>
          <p:cNvPr name="TextBox 6" id="6"/>
          <p:cNvSpPr txBox="true"/>
          <p:nvPr/>
        </p:nvSpPr>
        <p:spPr>
          <a:xfrm rot="0">
            <a:off x="3528245" y="3858218"/>
            <a:ext cx="11231510" cy="972820"/>
          </a:xfrm>
          <a:prstGeom prst="rect">
            <a:avLst/>
          </a:prstGeom>
        </p:spPr>
        <p:txBody>
          <a:bodyPr anchor="t" rtlCol="false" tIns="0" lIns="0" bIns="0" rIns="0">
            <a:spAutoFit/>
          </a:bodyPr>
          <a:lstStyle/>
          <a:p>
            <a:pPr algn="ctr">
              <a:lnSpc>
                <a:spcPts val="6800"/>
              </a:lnSpc>
            </a:pPr>
            <a:r>
              <a:rPr lang="en-US" b="true" sz="6800" spc="-374">
                <a:solidFill>
                  <a:srgbClr val="FFFFFF"/>
                </a:solidFill>
                <a:latin typeface="Poppins Bold"/>
                <a:ea typeface="Poppins Bold"/>
                <a:cs typeface="Poppins Bold"/>
                <a:sym typeface="Poppins Bold"/>
              </a:rPr>
              <a:t>YSU GENERAL EDUCATION</a:t>
            </a:r>
          </a:p>
        </p:txBody>
      </p:sp>
      <p:sp>
        <p:nvSpPr>
          <p:cNvPr name="TextBox 7" id="7"/>
          <p:cNvSpPr txBox="true"/>
          <p:nvPr/>
        </p:nvSpPr>
        <p:spPr>
          <a:xfrm rot="0">
            <a:off x="4677054" y="5725154"/>
            <a:ext cx="8933892" cy="495300"/>
          </a:xfrm>
          <a:prstGeom prst="rect">
            <a:avLst/>
          </a:prstGeom>
        </p:spPr>
        <p:txBody>
          <a:bodyPr anchor="t" rtlCol="false" tIns="0" lIns="0" bIns="0" rIns="0">
            <a:spAutoFit/>
          </a:bodyPr>
          <a:lstStyle/>
          <a:p>
            <a:pPr algn="ctr">
              <a:lnSpc>
                <a:spcPts val="4199"/>
              </a:lnSpc>
            </a:pPr>
            <a:r>
              <a:rPr lang="en-US" sz="2999" b="true">
                <a:solidFill>
                  <a:srgbClr val="FFFFFF"/>
                </a:solidFill>
                <a:latin typeface="TT Firs Neue Bold"/>
                <a:ea typeface="TT Firs Neue Bold"/>
                <a:cs typeface="TT Firs Neue Bold"/>
                <a:sym typeface="TT Firs Neue Bold"/>
              </a:rPr>
              <a:t>Fall 2026 Update</a:t>
            </a:r>
          </a:p>
        </p:txBody>
      </p:sp>
      <p:sp>
        <p:nvSpPr>
          <p:cNvPr name="TextBox 8" id="8"/>
          <p:cNvSpPr txBox="true"/>
          <p:nvPr/>
        </p:nvSpPr>
        <p:spPr>
          <a:xfrm rot="0">
            <a:off x="12379030" y="8909000"/>
            <a:ext cx="2195335" cy="349300"/>
          </a:xfrm>
          <a:prstGeom prst="rect">
            <a:avLst/>
          </a:prstGeom>
        </p:spPr>
        <p:txBody>
          <a:bodyPr anchor="t" rtlCol="false" tIns="0" lIns="0" bIns="0" rIns="0">
            <a:spAutoFit/>
          </a:bodyPr>
          <a:lstStyle/>
          <a:p>
            <a:pPr algn="l">
              <a:lnSpc>
                <a:spcPts val="2800"/>
              </a:lnSpc>
            </a:pPr>
            <a:r>
              <a:rPr lang="en-US" sz="2000">
                <a:solidFill>
                  <a:srgbClr val="000000"/>
                </a:solidFill>
                <a:latin typeface="TT Firs Neue"/>
                <a:ea typeface="TT Firs Neue"/>
                <a:cs typeface="TT Firs Neue"/>
                <a:sym typeface="TT Firs Neue"/>
              </a:rPr>
              <a:t>P</a:t>
            </a:r>
            <a:r>
              <a:rPr lang="en-US" sz="2000">
                <a:solidFill>
                  <a:srgbClr val="000000"/>
                </a:solidFill>
                <a:latin typeface="TT Firs Neue"/>
                <a:ea typeface="TT Firs Neue"/>
                <a:cs typeface="TT Firs Neue"/>
                <a:sym typeface="TT Firs Neue"/>
              </a:rPr>
              <a:t>resented By:</a:t>
            </a:r>
          </a:p>
        </p:txBody>
      </p:sp>
      <p:sp>
        <p:nvSpPr>
          <p:cNvPr name="TextBox 9" id="9"/>
          <p:cNvSpPr txBox="true"/>
          <p:nvPr/>
        </p:nvSpPr>
        <p:spPr>
          <a:xfrm rot="0">
            <a:off x="14246806" y="8909000"/>
            <a:ext cx="2195335" cy="349250"/>
          </a:xfrm>
          <a:prstGeom prst="rect">
            <a:avLst/>
          </a:prstGeom>
        </p:spPr>
        <p:txBody>
          <a:bodyPr anchor="t" rtlCol="false" tIns="0" lIns="0" bIns="0" rIns="0">
            <a:spAutoFit/>
          </a:bodyPr>
          <a:lstStyle/>
          <a:p>
            <a:pPr algn="l">
              <a:lnSpc>
                <a:spcPts val="2800"/>
              </a:lnSpc>
            </a:pPr>
            <a:r>
              <a:rPr lang="en-US" sz="2000" b="true">
                <a:solidFill>
                  <a:srgbClr val="000000"/>
                </a:solidFill>
                <a:latin typeface="TT Firs Neue Bold"/>
                <a:ea typeface="TT Firs Neue Bold"/>
                <a:cs typeface="TT Firs Neue Bold"/>
                <a:sym typeface="TT Firs Neue Bold"/>
              </a:rPr>
              <a:t>Jackie Mercer</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FEFFFF"/>
        </a:solidFill>
      </p:bgPr>
    </p:bg>
    <p:spTree>
      <p:nvGrpSpPr>
        <p:cNvPr id="1" name=""/>
        <p:cNvGrpSpPr/>
        <p:nvPr/>
      </p:nvGrpSpPr>
      <p:grpSpPr>
        <a:xfrm>
          <a:off x="0" y="0"/>
          <a:ext cx="0" cy="0"/>
          <a:chOff x="0" y="0"/>
          <a:chExt cx="0" cy="0"/>
        </a:xfrm>
      </p:grpSpPr>
      <p:sp>
        <p:nvSpPr>
          <p:cNvPr name="Freeform 2" id="2"/>
          <p:cNvSpPr/>
          <p:nvPr/>
        </p:nvSpPr>
        <p:spPr>
          <a:xfrm flipH="false" flipV="false" rot="0">
            <a:off x="-235765" y="-56085"/>
            <a:ext cx="19242586" cy="4414476"/>
          </a:xfrm>
          <a:custGeom>
            <a:avLst/>
            <a:gdLst/>
            <a:ahLst/>
            <a:cxnLst/>
            <a:rect r="r" b="b" t="t" l="l"/>
            <a:pathLst>
              <a:path h="4414476" w="19242586">
                <a:moveTo>
                  <a:pt x="0" y="0"/>
                </a:moveTo>
                <a:lnTo>
                  <a:pt x="19242586" y="0"/>
                </a:lnTo>
                <a:lnTo>
                  <a:pt x="19242586" y="4414475"/>
                </a:lnTo>
                <a:lnTo>
                  <a:pt x="0" y="4414475"/>
                </a:lnTo>
                <a:lnTo>
                  <a:pt x="0" y="0"/>
                </a:lnTo>
                <a:close/>
              </a:path>
            </a:pathLst>
          </a:custGeom>
          <a:blipFill>
            <a:blip r:embed="rId2">
              <a:extLst>
                <a:ext uri="{96DAC541-7B7A-43D3-8B79-37D633B846F1}">
                  <asvg:svgBlip xmlns:asvg="http://schemas.microsoft.com/office/drawing/2016/SVG/main" r:embed="rId3"/>
                </a:ext>
              </a:extLst>
            </a:blip>
            <a:stretch>
              <a:fillRect l="-7581" t="-303370" r="-24301" b="-178781"/>
            </a:stretch>
          </a:blipFill>
        </p:spPr>
      </p:sp>
      <p:grpSp>
        <p:nvGrpSpPr>
          <p:cNvPr name="Group 3" id="3"/>
          <p:cNvGrpSpPr/>
          <p:nvPr/>
        </p:nvGrpSpPr>
        <p:grpSpPr>
          <a:xfrm rot="0">
            <a:off x="9385528" y="1676224"/>
            <a:ext cx="7203161" cy="3514833"/>
            <a:chOff x="0" y="0"/>
            <a:chExt cx="2139087" cy="1043783"/>
          </a:xfrm>
        </p:grpSpPr>
        <p:sp>
          <p:nvSpPr>
            <p:cNvPr name="Freeform 4" id="4"/>
            <p:cNvSpPr/>
            <p:nvPr/>
          </p:nvSpPr>
          <p:spPr>
            <a:xfrm flipH="false" flipV="false" rot="0">
              <a:off x="0" y="0"/>
              <a:ext cx="2139086" cy="1043783"/>
            </a:xfrm>
            <a:custGeom>
              <a:avLst/>
              <a:gdLst/>
              <a:ahLst/>
              <a:cxnLst/>
              <a:rect r="r" b="b" t="t" l="l"/>
              <a:pathLst>
                <a:path h="1043783" w="2139086">
                  <a:moveTo>
                    <a:pt x="473267" y="77131"/>
                  </a:moveTo>
                  <a:lnTo>
                    <a:pt x="404467" y="249131"/>
                  </a:lnTo>
                  <a:cubicBezTo>
                    <a:pt x="385834" y="295713"/>
                    <a:pt x="340719" y="326259"/>
                    <a:pt x="290548" y="326262"/>
                  </a:cubicBezTo>
                  <a:lnTo>
                    <a:pt x="122702" y="326262"/>
                  </a:lnTo>
                  <a:cubicBezTo>
                    <a:pt x="54936" y="326262"/>
                    <a:pt x="1" y="381197"/>
                    <a:pt x="0" y="448963"/>
                  </a:cubicBezTo>
                  <a:lnTo>
                    <a:pt x="0" y="921081"/>
                  </a:lnTo>
                  <a:cubicBezTo>
                    <a:pt x="1" y="988848"/>
                    <a:pt x="54936" y="1043783"/>
                    <a:pt x="122702" y="1043783"/>
                  </a:cubicBezTo>
                  <a:lnTo>
                    <a:pt x="2016383" y="1043783"/>
                  </a:lnTo>
                  <a:cubicBezTo>
                    <a:pt x="2084149" y="1043783"/>
                    <a:pt x="2139085" y="988848"/>
                    <a:pt x="2139086" y="921081"/>
                  </a:cubicBezTo>
                  <a:lnTo>
                    <a:pt x="2139086" y="122701"/>
                  </a:lnTo>
                  <a:cubicBezTo>
                    <a:pt x="2139085" y="54935"/>
                    <a:pt x="2084150" y="1"/>
                    <a:pt x="2016384" y="0"/>
                  </a:cubicBezTo>
                  <a:lnTo>
                    <a:pt x="587191" y="0"/>
                  </a:lnTo>
                  <a:cubicBezTo>
                    <a:pt x="537018" y="0"/>
                    <a:pt x="491900" y="30547"/>
                    <a:pt x="473267" y="77131"/>
                  </a:cubicBezTo>
                  <a:lnTo>
                    <a:pt x="0" y="0"/>
                  </a:lnTo>
                  <a:cubicBezTo>
                    <a:pt x="0" y="0"/>
                    <a:pt x="473267" y="77131"/>
                    <a:pt x="473267" y="77131"/>
                  </a:cubicBezTo>
                  <a:close/>
                </a:path>
              </a:pathLst>
            </a:custGeom>
            <a:blipFill>
              <a:blip r:embed="rId4"/>
              <a:stretch>
                <a:fillRect l="0" t="-18141" r="0" b="-18141"/>
              </a:stretch>
            </a:blipFill>
          </p:spPr>
        </p:sp>
      </p:grpSp>
      <p:grpSp>
        <p:nvGrpSpPr>
          <p:cNvPr name="Group 5" id="5"/>
          <p:cNvGrpSpPr/>
          <p:nvPr/>
        </p:nvGrpSpPr>
        <p:grpSpPr>
          <a:xfrm rot="0">
            <a:off x="1699311" y="1676224"/>
            <a:ext cx="7203161" cy="3514833"/>
            <a:chOff x="0" y="0"/>
            <a:chExt cx="2139087" cy="1043783"/>
          </a:xfrm>
        </p:grpSpPr>
        <p:sp>
          <p:nvSpPr>
            <p:cNvPr name="Freeform 6" id="6"/>
            <p:cNvSpPr/>
            <p:nvPr/>
          </p:nvSpPr>
          <p:spPr>
            <a:xfrm flipH="false" flipV="false" rot="0">
              <a:off x="0" y="0"/>
              <a:ext cx="2139086" cy="1043783"/>
            </a:xfrm>
            <a:custGeom>
              <a:avLst/>
              <a:gdLst/>
              <a:ahLst/>
              <a:cxnLst/>
              <a:rect r="r" b="b" t="t" l="l"/>
              <a:pathLst>
                <a:path h="1043783" w="2139086">
                  <a:moveTo>
                    <a:pt x="473267" y="77131"/>
                  </a:moveTo>
                  <a:lnTo>
                    <a:pt x="404467" y="249131"/>
                  </a:lnTo>
                  <a:cubicBezTo>
                    <a:pt x="385834" y="295713"/>
                    <a:pt x="340719" y="326259"/>
                    <a:pt x="290548" y="326262"/>
                  </a:cubicBezTo>
                  <a:lnTo>
                    <a:pt x="122702" y="326262"/>
                  </a:lnTo>
                  <a:cubicBezTo>
                    <a:pt x="54936" y="326262"/>
                    <a:pt x="1" y="381197"/>
                    <a:pt x="0" y="448963"/>
                  </a:cubicBezTo>
                  <a:lnTo>
                    <a:pt x="0" y="921081"/>
                  </a:lnTo>
                  <a:cubicBezTo>
                    <a:pt x="1" y="988848"/>
                    <a:pt x="54936" y="1043783"/>
                    <a:pt x="122702" y="1043783"/>
                  </a:cubicBezTo>
                  <a:lnTo>
                    <a:pt x="2016383" y="1043783"/>
                  </a:lnTo>
                  <a:cubicBezTo>
                    <a:pt x="2084149" y="1043783"/>
                    <a:pt x="2139085" y="988848"/>
                    <a:pt x="2139086" y="921081"/>
                  </a:cubicBezTo>
                  <a:lnTo>
                    <a:pt x="2139086" y="122701"/>
                  </a:lnTo>
                  <a:cubicBezTo>
                    <a:pt x="2139085" y="54935"/>
                    <a:pt x="2084150" y="1"/>
                    <a:pt x="2016384" y="0"/>
                  </a:cubicBezTo>
                  <a:lnTo>
                    <a:pt x="587191" y="0"/>
                  </a:lnTo>
                  <a:cubicBezTo>
                    <a:pt x="537018" y="0"/>
                    <a:pt x="491900" y="30547"/>
                    <a:pt x="473267" y="77131"/>
                  </a:cubicBezTo>
                  <a:lnTo>
                    <a:pt x="0" y="0"/>
                  </a:lnTo>
                  <a:cubicBezTo>
                    <a:pt x="0" y="0"/>
                    <a:pt x="473267" y="77131"/>
                    <a:pt x="473267" y="77131"/>
                  </a:cubicBezTo>
                  <a:close/>
                </a:path>
              </a:pathLst>
            </a:custGeom>
            <a:blipFill>
              <a:blip r:embed="rId5"/>
              <a:stretch>
                <a:fillRect l="0" t="-8406" r="0" b="-8406"/>
              </a:stretch>
            </a:blipFill>
          </p:spPr>
        </p:sp>
      </p:grpSp>
      <p:sp>
        <p:nvSpPr>
          <p:cNvPr name="Freeform 7" id="7"/>
          <p:cNvSpPr/>
          <p:nvPr/>
        </p:nvSpPr>
        <p:spPr>
          <a:xfrm flipH="false" flipV="false" rot="0">
            <a:off x="1947618" y="1650825"/>
            <a:ext cx="1000654" cy="1000654"/>
          </a:xfrm>
          <a:custGeom>
            <a:avLst/>
            <a:gdLst/>
            <a:ahLst/>
            <a:cxnLst/>
            <a:rect r="r" b="b" t="t" l="l"/>
            <a:pathLst>
              <a:path h="1000654" w="1000654">
                <a:moveTo>
                  <a:pt x="0" y="0"/>
                </a:moveTo>
                <a:lnTo>
                  <a:pt x="1000654" y="0"/>
                </a:lnTo>
                <a:lnTo>
                  <a:pt x="1000654" y="1000655"/>
                </a:lnTo>
                <a:lnTo>
                  <a:pt x="0" y="100065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a:ln cap="sq">
            <a:noFill/>
            <a:prstDash val="solid"/>
            <a:miter/>
          </a:ln>
        </p:spPr>
      </p:sp>
      <p:sp>
        <p:nvSpPr>
          <p:cNvPr name="Freeform 8" id="8"/>
          <p:cNvSpPr/>
          <p:nvPr/>
        </p:nvSpPr>
        <p:spPr>
          <a:xfrm flipH="false" flipV="false" rot="0">
            <a:off x="9635483" y="1676224"/>
            <a:ext cx="1000654" cy="1000654"/>
          </a:xfrm>
          <a:custGeom>
            <a:avLst/>
            <a:gdLst/>
            <a:ahLst/>
            <a:cxnLst/>
            <a:rect r="r" b="b" t="t" l="l"/>
            <a:pathLst>
              <a:path h="1000654" w="1000654">
                <a:moveTo>
                  <a:pt x="0" y="0"/>
                </a:moveTo>
                <a:lnTo>
                  <a:pt x="1000654" y="0"/>
                </a:lnTo>
                <a:lnTo>
                  <a:pt x="1000654" y="1000654"/>
                </a:lnTo>
                <a:lnTo>
                  <a:pt x="0" y="1000654"/>
                </a:lnTo>
                <a:lnTo>
                  <a:pt x="0" y="0"/>
                </a:lnTo>
                <a:close/>
              </a:path>
            </a:pathLst>
          </a:custGeom>
          <a:blipFill>
            <a:blip r:embed="rId6">
              <a:extLst>
                <a:ext uri="{96DAC541-7B7A-43D3-8B79-37D633B846F1}">
                  <asvg:svgBlip xmlns:asvg="http://schemas.microsoft.com/office/drawing/2016/SVG/main" r:embed="rId8"/>
                </a:ext>
              </a:extLst>
            </a:blip>
            <a:stretch>
              <a:fillRect l="0" t="0" r="0" b="0"/>
            </a:stretch>
          </a:blipFill>
          <a:ln cap="sq">
            <a:noFill/>
            <a:prstDash val="solid"/>
            <a:miter/>
          </a:ln>
        </p:spPr>
      </p:sp>
      <p:sp>
        <p:nvSpPr>
          <p:cNvPr name="Freeform 9" id="9"/>
          <p:cNvSpPr/>
          <p:nvPr/>
        </p:nvSpPr>
        <p:spPr>
          <a:xfrm flipH="false" flipV="false" rot="0">
            <a:off x="2158713" y="1854734"/>
            <a:ext cx="578465" cy="643633"/>
          </a:xfrm>
          <a:custGeom>
            <a:avLst/>
            <a:gdLst/>
            <a:ahLst/>
            <a:cxnLst/>
            <a:rect r="r" b="b" t="t" l="l"/>
            <a:pathLst>
              <a:path h="643633" w="578465">
                <a:moveTo>
                  <a:pt x="0" y="0"/>
                </a:moveTo>
                <a:lnTo>
                  <a:pt x="578465" y="0"/>
                </a:lnTo>
                <a:lnTo>
                  <a:pt x="578465" y="643633"/>
                </a:lnTo>
                <a:lnTo>
                  <a:pt x="0" y="643633"/>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0" id="10"/>
          <p:cNvSpPr/>
          <p:nvPr/>
        </p:nvSpPr>
        <p:spPr>
          <a:xfrm flipH="false" flipV="false" rot="0">
            <a:off x="9859450" y="1854734"/>
            <a:ext cx="552720" cy="643633"/>
          </a:xfrm>
          <a:custGeom>
            <a:avLst/>
            <a:gdLst/>
            <a:ahLst/>
            <a:cxnLst/>
            <a:rect r="r" b="b" t="t" l="l"/>
            <a:pathLst>
              <a:path h="643633" w="552720">
                <a:moveTo>
                  <a:pt x="0" y="0"/>
                </a:moveTo>
                <a:lnTo>
                  <a:pt x="552720" y="0"/>
                </a:lnTo>
                <a:lnTo>
                  <a:pt x="552720" y="643633"/>
                </a:lnTo>
                <a:lnTo>
                  <a:pt x="0" y="643633"/>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1" id="11"/>
          <p:cNvSpPr/>
          <p:nvPr/>
        </p:nvSpPr>
        <p:spPr>
          <a:xfrm flipH="false" flipV="false" rot="0">
            <a:off x="6328899" y="3433640"/>
            <a:ext cx="2573573" cy="1377405"/>
          </a:xfrm>
          <a:custGeom>
            <a:avLst/>
            <a:gdLst/>
            <a:ahLst/>
            <a:cxnLst/>
            <a:rect r="r" b="b" t="t" l="l"/>
            <a:pathLst>
              <a:path h="1377405" w="2573573">
                <a:moveTo>
                  <a:pt x="0" y="0"/>
                </a:moveTo>
                <a:lnTo>
                  <a:pt x="2573573" y="0"/>
                </a:lnTo>
                <a:lnTo>
                  <a:pt x="2573573" y="1377405"/>
                </a:lnTo>
                <a:lnTo>
                  <a:pt x="0" y="1377405"/>
                </a:lnTo>
                <a:lnTo>
                  <a:pt x="0" y="0"/>
                </a:lnTo>
                <a:close/>
              </a:path>
            </a:pathLst>
          </a:custGeom>
          <a:blipFill>
            <a:blip r:embed="rId13">
              <a:alphaModFix amt="29000"/>
              <a:extLst>
                <a:ext uri="{96DAC541-7B7A-43D3-8B79-37D633B846F1}">
                  <asvg:svgBlip xmlns:asvg="http://schemas.microsoft.com/office/drawing/2016/SVG/main" r:embed="rId14"/>
                </a:ext>
              </a:extLst>
            </a:blip>
            <a:stretch>
              <a:fillRect l="-22209" t="-155676" r="-66169" b="-43058"/>
            </a:stretch>
          </a:blipFill>
          <a:ln cap="sq">
            <a:noFill/>
            <a:prstDash val="solid"/>
            <a:miter/>
          </a:ln>
        </p:spPr>
      </p:sp>
      <p:sp>
        <p:nvSpPr>
          <p:cNvPr name="Freeform 12" id="12"/>
          <p:cNvSpPr/>
          <p:nvPr/>
        </p:nvSpPr>
        <p:spPr>
          <a:xfrm flipH="false" flipV="false" rot="0">
            <a:off x="9385528" y="3107413"/>
            <a:ext cx="2537325" cy="652455"/>
          </a:xfrm>
          <a:custGeom>
            <a:avLst/>
            <a:gdLst/>
            <a:ahLst/>
            <a:cxnLst/>
            <a:rect r="r" b="b" t="t" l="l"/>
            <a:pathLst>
              <a:path h="652455" w="2537325">
                <a:moveTo>
                  <a:pt x="0" y="0"/>
                </a:moveTo>
                <a:lnTo>
                  <a:pt x="2537326" y="0"/>
                </a:lnTo>
                <a:lnTo>
                  <a:pt x="2537326" y="652455"/>
                </a:lnTo>
                <a:lnTo>
                  <a:pt x="0" y="652455"/>
                </a:lnTo>
                <a:lnTo>
                  <a:pt x="0" y="0"/>
                </a:lnTo>
                <a:close/>
              </a:path>
            </a:pathLst>
          </a:custGeom>
          <a:blipFill>
            <a:blip r:embed="rId15">
              <a:alphaModFix amt="29000"/>
              <a:extLst>
                <a:ext uri="{96DAC541-7B7A-43D3-8B79-37D633B846F1}">
                  <asvg:svgBlip xmlns:asvg="http://schemas.microsoft.com/office/drawing/2016/SVG/main" r:embed="rId16"/>
                </a:ext>
              </a:extLst>
            </a:blip>
            <a:stretch>
              <a:fillRect l="-70399" t="-275873" r="-84987" b="-254790"/>
            </a:stretch>
          </a:blipFill>
          <a:ln cap="sq">
            <a:noFill/>
            <a:prstDash val="solid"/>
            <a:miter/>
          </a:ln>
        </p:spPr>
      </p:sp>
      <p:sp>
        <p:nvSpPr>
          <p:cNvPr name="TextBox 13" id="13"/>
          <p:cNvSpPr txBox="true"/>
          <p:nvPr/>
        </p:nvSpPr>
        <p:spPr>
          <a:xfrm rot="0">
            <a:off x="2112576" y="6114454"/>
            <a:ext cx="6274957" cy="2687320"/>
          </a:xfrm>
          <a:prstGeom prst="rect">
            <a:avLst/>
          </a:prstGeom>
        </p:spPr>
        <p:txBody>
          <a:bodyPr anchor="t" rtlCol="false" tIns="0" lIns="0" bIns="0" rIns="0">
            <a:spAutoFit/>
          </a:bodyPr>
          <a:lstStyle/>
          <a:p>
            <a:pPr algn="ctr" marL="0" indent="0" lvl="0">
              <a:lnSpc>
                <a:spcPts val="6800"/>
              </a:lnSpc>
              <a:spcBef>
                <a:spcPct val="0"/>
              </a:spcBef>
            </a:pPr>
            <a:r>
              <a:rPr lang="en-US" b="true" sz="6800" spc="-374">
                <a:solidFill>
                  <a:srgbClr val="CC0000"/>
                </a:solidFill>
                <a:latin typeface="Poppins Bold"/>
                <a:ea typeface="Poppins Bold"/>
                <a:cs typeface="Poppins Bold"/>
                <a:sym typeface="Poppins Bold"/>
              </a:rPr>
              <a:t>PHILOSOPHY OF GENERAL EDUCATION </a:t>
            </a:r>
          </a:p>
        </p:txBody>
      </p:sp>
      <p:sp>
        <p:nvSpPr>
          <p:cNvPr name="TextBox 14" id="14"/>
          <p:cNvSpPr txBox="true"/>
          <p:nvPr/>
        </p:nvSpPr>
        <p:spPr>
          <a:xfrm rot="0">
            <a:off x="9635483" y="6114454"/>
            <a:ext cx="6274957" cy="2687320"/>
          </a:xfrm>
          <a:prstGeom prst="rect">
            <a:avLst/>
          </a:prstGeom>
        </p:spPr>
        <p:txBody>
          <a:bodyPr anchor="t" rtlCol="false" tIns="0" lIns="0" bIns="0" rIns="0">
            <a:spAutoFit/>
          </a:bodyPr>
          <a:lstStyle/>
          <a:p>
            <a:pPr algn="ctr" marL="0" indent="0" lvl="0">
              <a:lnSpc>
                <a:spcPts val="6800"/>
              </a:lnSpc>
              <a:spcBef>
                <a:spcPct val="0"/>
              </a:spcBef>
            </a:pPr>
            <a:r>
              <a:rPr lang="en-US" b="true" sz="6800" spc="-374">
                <a:solidFill>
                  <a:srgbClr val="CC0000"/>
                </a:solidFill>
                <a:latin typeface="Poppins Bold"/>
                <a:ea typeface="Poppins Bold"/>
                <a:cs typeface="Poppins Bold"/>
                <a:sym typeface="Poppins Bold"/>
              </a:rPr>
              <a:t>COURSE EVALUATION PROCESS </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FEFFFF"/>
        </a:solidFill>
      </p:bgPr>
    </p:bg>
    <p:spTree>
      <p:nvGrpSpPr>
        <p:cNvPr id="1" name=""/>
        <p:cNvGrpSpPr/>
        <p:nvPr/>
      </p:nvGrpSpPr>
      <p:grpSpPr>
        <a:xfrm>
          <a:off x="0" y="0"/>
          <a:ext cx="0" cy="0"/>
          <a:chOff x="0" y="0"/>
          <a:chExt cx="0" cy="0"/>
        </a:xfrm>
      </p:grpSpPr>
      <p:sp>
        <p:nvSpPr>
          <p:cNvPr name="Freeform 2" id="2"/>
          <p:cNvSpPr/>
          <p:nvPr/>
        </p:nvSpPr>
        <p:spPr>
          <a:xfrm flipH="false" flipV="false" rot="0">
            <a:off x="15157246" y="-167468"/>
            <a:ext cx="9044526" cy="3927228"/>
          </a:xfrm>
          <a:custGeom>
            <a:avLst/>
            <a:gdLst/>
            <a:ahLst/>
            <a:cxnLst/>
            <a:rect r="r" b="b" t="t" l="l"/>
            <a:pathLst>
              <a:path h="3927228" w="9044526">
                <a:moveTo>
                  <a:pt x="0" y="0"/>
                </a:moveTo>
                <a:lnTo>
                  <a:pt x="9044526" y="0"/>
                </a:lnTo>
                <a:lnTo>
                  <a:pt x="9044526" y="3927229"/>
                </a:lnTo>
                <a:lnTo>
                  <a:pt x="0" y="3927229"/>
                </a:lnTo>
                <a:lnTo>
                  <a:pt x="0" y="0"/>
                </a:lnTo>
                <a:close/>
              </a:path>
            </a:pathLst>
          </a:custGeom>
          <a:blipFill>
            <a:blip r:embed="rId2">
              <a:extLst>
                <a:ext uri="{96DAC541-7B7A-43D3-8B79-37D633B846F1}">
                  <asvg:svgBlip xmlns:asvg="http://schemas.microsoft.com/office/drawing/2016/SVG/main" r:embed="rId3"/>
                </a:ext>
              </a:extLst>
            </a:blip>
            <a:stretch>
              <a:fillRect l="-27176" t="-127749" r="-22191" b="-116249"/>
            </a:stretch>
          </a:blipFill>
        </p:spPr>
      </p:sp>
      <p:grpSp>
        <p:nvGrpSpPr>
          <p:cNvPr name="Group 3" id="3"/>
          <p:cNvGrpSpPr/>
          <p:nvPr/>
        </p:nvGrpSpPr>
        <p:grpSpPr>
          <a:xfrm rot="0">
            <a:off x="9876757" y="-425955"/>
            <a:ext cx="6044828" cy="5162158"/>
            <a:chOff x="0" y="0"/>
            <a:chExt cx="722556" cy="617048"/>
          </a:xfrm>
        </p:grpSpPr>
        <p:sp>
          <p:nvSpPr>
            <p:cNvPr name="Freeform 4" id="4"/>
            <p:cNvSpPr/>
            <p:nvPr/>
          </p:nvSpPr>
          <p:spPr>
            <a:xfrm flipH="false" flipV="false" rot="0">
              <a:off x="0" y="0"/>
              <a:ext cx="722556" cy="617048"/>
            </a:xfrm>
            <a:custGeom>
              <a:avLst/>
              <a:gdLst/>
              <a:ahLst/>
              <a:cxnLst/>
              <a:rect r="r" b="b" t="t" l="l"/>
              <a:pathLst>
                <a:path h="617048" w="722556">
                  <a:moveTo>
                    <a:pt x="0" y="0"/>
                  </a:moveTo>
                  <a:lnTo>
                    <a:pt x="722556" y="0"/>
                  </a:lnTo>
                  <a:lnTo>
                    <a:pt x="722556" y="617048"/>
                  </a:lnTo>
                  <a:lnTo>
                    <a:pt x="0" y="617048"/>
                  </a:lnTo>
                  <a:close/>
                </a:path>
              </a:pathLst>
            </a:custGeom>
            <a:blipFill>
              <a:blip r:embed="rId4"/>
              <a:stretch>
                <a:fillRect l="-14208" t="0" r="-14208" b="0"/>
              </a:stretch>
            </a:blipFill>
          </p:spPr>
        </p:sp>
      </p:grpSp>
      <p:sp>
        <p:nvSpPr>
          <p:cNvPr name="Freeform 5" id="5"/>
          <p:cNvSpPr/>
          <p:nvPr/>
        </p:nvSpPr>
        <p:spPr>
          <a:xfrm flipH="false" flipV="false" rot="0">
            <a:off x="-229820" y="6198376"/>
            <a:ext cx="3071874" cy="4914999"/>
          </a:xfrm>
          <a:custGeom>
            <a:avLst/>
            <a:gdLst/>
            <a:ahLst/>
            <a:cxnLst/>
            <a:rect r="r" b="b" t="t" l="l"/>
            <a:pathLst>
              <a:path h="4914999" w="3071874">
                <a:moveTo>
                  <a:pt x="0" y="0"/>
                </a:moveTo>
                <a:lnTo>
                  <a:pt x="3071874" y="0"/>
                </a:lnTo>
                <a:lnTo>
                  <a:pt x="3071874" y="4914999"/>
                </a:lnTo>
                <a:lnTo>
                  <a:pt x="0" y="4914999"/>
                </a:lnTo>
                <a:lnTo>
                  <a:pt x="0" y="0"/>
                </a:lnTo>
                <a:close/>
              </a:path>
            </a:pathLst>
          </a:custGeom>
          <a:blipFill>
            <a:blip r:embed="rId5">
              <a:extLst>
                <a:ext uri="{96DAC541-7B7A-43D3-8B79-37D633B846F1}">
                  <asvg:svgBlip xmlns:asvg="http://schemas.microsoft.com/office/drawing/2016/SVG/main" r:embed="rId6"/>
                </a:ext>
              </a:extLst>
            </a:blip>
            <a:stretch>
              <a:fillRect l="-275192" t="-120393" r="-176040" b="-63405"/>
            </a:stretch>
          </a:blipFill>
        </p:spPr>
      </p:sp>
      <p:sp>
        <p:nvSpPr>
          <p:cNvPr name="Freeform 6" id="6"/>
          <p:cNvSpPr/>
          <p:nvPr/>
        </p:nvSpPr>
        <p:spPr>
          <a:xfrm flipH="false" flipV="false" rot="0">
            <a:off x="14241240" y="-167468"/>
            <a:ext cx="1680345" cy="2751869"/>
          </a:xfrm>
          <a:custGeom>
            <a:avLst/>
            <a:gdLst/>
            <a:ahLst/>
            <a:cxnLst/>
            <a:rect r="r" b="b" t="t" l="l"/>
            <a:pathLst>
              <a:path h="2751869" w="1680345">
                <a:moveTo>
                  <a:pt x="0" y="0"/>
                </a:moveTo>
                <a:lnTo>
                  <a:pt x="1680344" y="0"/>
                </a:lnTo>
                <a:lnTo>
                  <a:pt x="1680344" y="2751869"/>
                </a:lnTo>
                <a:lnTo>
                  <a:pt x="0" y="2751869"/>
                </a:lnTo>
                <a:lnTo>
                  <a:pt x="0" y="0"/>
                </a:lnTo>
                <a:close/>
              </a:path>
            </a:pathLst>
          </a:custGeom>
          <a:blipFill>
            <a:blip r:embed="rId7">
              <a:alphaModFix amt="29000"/>
              <a:extLst>
                <a:ext uri="{96DAC541-7B7A-43D3-8B79-37D633B846F1}">
                  <asvg:svgBlip xmlns:asvg="http://schemas.microsoft.com/office/drawing/2016/SVG/main" r:embed="rId8"/>
                </a:ext>
              </a:extLst>
            </a:blip>
            <a:stretch>
              <a:fillRect l="-82300" t="-40986" r="-191610" b="-59933"/>
            </a:stretch>
          </a:blipFill>
          <a:ln cap="sq">
            <a:noFill/>
            <a:prstDash val="solid"/>
            <a:miter/>
          </a:ln>
        </p:spPr>
      </p:sp>
      <p:sp>
        <p:nvSpPr>
          <p:cNvPr name="Freeform 7" id="7"/>
          <p:cNvSpPr/>
          <p:nvPr/>
        </p:nvSpPr>
        <p:spPr>
          <a:xfrm flipH="false" flipV="false" rot="0">
            <a:off x="1543381" y="8655876"/>
            <a:ext cx="3136777" cy="1631124"/>
          </a:xfrm>
          <a:custGeom>
            <a:avLst/>
            <a:gdLst/>
            <a:ahLst/>
            <a:cxnLst/>
            <a:rect r="r" b="b" t="t" l="l"/>
            <a:pathLst>
              <a:path h="1631124" w="3136777">
                <a:moveTo>
                  <a:pt x="0" y="0"/>
                </a:moveTo>
                <a:lnTo>
                  <a:pt x="3136778" y="0"/>
                </a:lnTo>
                <a:lnTo>
                  <a:pt x="3136778" y="1631124"/>
                </a:lnTo>
                <a:lnTo>
                  <a:pt x="0" y="1631124"/>
                </a:lnTo>
                <a:lnTo>
                  <a:pt x="0" y="0"/>
                </a:lnTo>
                <a:close/>
              </a:path>
            </a:pathLst>
          </a:custGeom>
          <a:blipFill>
            <a:blip r:embed="rId9">
              <a:alphaModFix amt="29000"/>
              <a:extLst>
                <a:ext uri="{96DAC541-7B7A-43D3-8B79-37D633B846F1}">
                  <asvg:svgBlip xmlns:asvg="http://schemas.microsoft.com/office/drawing/2016/SVG/main" r:embed="rId10"/>
                </a:ext>
              </a:extLst>
            </a:blip>
            <a:stretch>
              <a:fillRect l="-21858" t="-370037" r="-90423" b="-112114"/>
            </a:stretch>
          </a:blipFill>
          <a:ln cap="sq">
            <a:noFill/>
            <a:prstDash val="solid"/>
            <a:miter/>
          </a:ln>
        </p:spPr>
      </p:sp>
      <p:sp>
        <p:nvSpPr>
          <p:cNvPr name="TextBox 8" id="8"/>
          <p:cNvSpPr txBox="true"/>
          <p:nvPr/>
        </p:nvSpPr>
        <p:spPr>
          <a:xfrm rot="0">
            <a:off x="2274557" y="5341402"/>
            <a:ext cx="13738886" cy="3181350"/>
          </a:xfrm>
          <a:prstGeom prst="rect">
            <a:avLst/>
          </a:prstGeom>
        </p:spPr>
        <p:txBody>
          <a:bodyPr anchor="t" rtlCol="false" tIns="0" lIns="0" bIns="0" rIns="0">
            <a:spAutoFit/>
          </a:bodyPr>
          <a:lstStyle/>
          <a:p>
            <a:pPr algn="l" marL="647700" indent="-323850" lvl="1">
              <a:lnSpc>
                <a:spcPts val="4200"/>
              </a:lnSpc>
              <a:buFont typeface="Arial"/>
              <a:buChar char="•"/>
            </a:pPr>
            <a:r>
              <a:rPr lang="en-US" sz="3000">
                <a:solidFill>
                  <a:srgbClr val="231F20"/>
                </a:solidFill>
                <a:latin typeface="TT Firs Neue"/>
                <a:ea typeface="TT Firs Neue"/>
                <a:cs typeface="TT Firs Neue"/>
                <a:sym typeface="TT Firs Neue"/>
              </a:rPr>
              <a:t>We are planning to assess five courses in each knowledge domain. </a:t>
            </a:r>
          </a:p>
          <a:p>
            <a:pPr algn="l" marL="647700" indent="-323850" lvl="1">
              <a:lnSpc>
                <a:spcPts val="4200"/>
              </a:lnSpc>
              <a:buFont typeface="Arial"/>
              <a:buChar char="•"/>
            </a:pPr>
            <a:r>
              <a:rPr lang="en-US" sz="3000">
                <a:solidFill>
                  <a:srgbClr val="231F20"/>
                </a:solidFill>
                <a:latin typeface="TT Firs Neue"/>
                <a:ea typeface="TT Firs Neue"/>
                <a:cs typeface="TT Firs Neue"/>
                <a:sym typeface="TT Firs Neue"/>
              </a:rPr>
              <a:t>Contact your department chair or Jackie Mercer, jmercer01@ysu.edu, if you’d like your course to be included.</a:t>
            </a:r>
          </a:p>
          <a:p>
            <a:pPr algn="l" marL="647700" indent="-323850" lvl="1">
              <a:lnSpc>
                <a:spcPts val="4200"/>
              </a:lnSpc>
              <a:buFont typeface="Arial"/>
              <a:buChar char="•"/>
            </a:pPr>
            <a:r>
              <a:rPr lang="en-US" sz="3000">
                <a:solidFill>
                  <a:srgbClr val="231F20"/>
                </a:solidFill>
                <a:latin typeface="TT Firs Neue"/>
                <a:ea typeface="TT Firs Neue"/>
                <a:cs typeface="TT Firs Neue"/>
                <a:sym typeface="TT Firs Neue"/>
              </a:rPr>
              <a:t>Assessment will take place in the spring 2027 semester with a chance for faculty and chairs to provide feedback on the process. </a:t>
            </a:r>
          </a:p>
          <a:p>
            <a:pPr algn="l" marL="647700" indent="-323850" lvl="1">
              <a:lnSpc>
                <a:spcPts val="4200"/>
              </a:lnSpc>
              <a:buFont typeface="Arial"/>
              <a:buChar char="•"/>
            </a:pPr>
            <a:r>
              <a:rPr lang="en-US" sz="3000">
                <a:solidFill>
                  <a:srgbClr val="231F20"/>
                </a:solidFill>
                <a:latin typeface="TT Firs Neue"/>
                <a:ea typeface="TT Firs Neue"/>
                <a:cs typeface="TT Firs Neue"/>
                <a:sym typeface="TT Firs Neue"/>
              </a:rPr>
              <a:t>See the General Education website for details. </a:t>
            </a:r>
          </a:p>
        </p:txBody>
      </p:sp>
      <p:sp>
        <p:nvSpPr>
          <p:cNvPr name="TextBox 9" id="9"/>
          <p:cNvSpPr txBox="true"/>
          <p:nvPr/>
        </p:nvSpPr>
        <p:spPr>
          <a:xfrm rot="0">
            <a:off x="1787112" y="2057400"/>
            <a:ext cx="6297107" cy="1830070"/>
          </a:xfrm>
          <a:prstGeom prst="rect">
            <a:avLst/>
          </a:prstGeom>
        </p:spPr>
        <p:txBody>
          <a:bodyPr anchor="t" rtlCol="false" tIns="0" lIns="0" bIns="0" rIns="0">
            <a:spAutoFit/>
          </a:bodyPr>
          <a:lstStyle/>
          <a:p>
            <a:pPr algn="ctr" marL="0" indent="0" lvl="0">
              <a:lnSpc>
                <a:spcPts val="6800"/>
              </a:lnSpc>
              <a:spcBef>
                <a:spcPct val="0"/>
              </a:spcBef>
            </a:pPr>
            <a:r>
              <a:rPr lang="en-US" b="true" sz="6800" spc="-374">
                <a:solidFill>
                  <a:srgbClr val="CC0000"/>
                </a:solidFill>
                <a:latin typeface="Poppins Bold"/>
                <a:ea typeface="Poppins Bold"/>
                <a:cs typeface="Poppins Bold"/>
                <a:sym typeface="Poppins Bold"/>
              </a:rPr>
              <a:t>ASSESSMENT PILOT</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FEFFFF"/>
        </a:solidFill>
      </p:bgPr>
    </p:bg>
    <p:spTree>
      <p:nvGrpSpPr>
        <p:cNvPr id="1" name=""/>
        <p:cNvGrpSpPr/>
        <p:nvPr/>
      </p:nvGrpSpPr>
      <p:grpSpPr>
        <a:xfrm>
          <a:off x="0" y="0"/>
          <a:ext cx="0" cy="0"/>
          <a:chOff x="0" y="0"/>
          <a:chExt cx="0" cy="0"/>
        </a:xfrm>
      </p:grpSpPr>
      <p:sp>
        <p:nvSpPr>
          <p:cNvPr name="Freeform 2" id="2"/>
          <p:cNvSpPr/>
          <p:nvPr/>
        </p:nvSpPr>
        <p:spPr>
          <a:xfrm flipH="false" flipV="false" rot="0">
            <a:off x="-196499" y="0"/>
            <a:ext cx="4510783" cy="3571037"/>
          </a:xfrm>
          <a:custGeom>
            <a:avLst/>
            <a:gdLst/>
            <a:ahLst/>
            <a:cxnLst/>
            <a:rect r="r" b="b" t="t" l="l"/>
            <a:pathLst>
              <a:path h="3571037" w="4510783">
                <a:moveTo>
                  <a:pt x="0" y="0"/>
                </a:moveTo>
                <a:lnTo>
                  <a:pt x="4510784" y="0"/>
                </a:lnTo>
                <a:lnTo>
                  <a:pt x="4510784" y="3571037"/>
                </a:lnTo>
                <a:lnTo>
                  <a:pt x="0" y="3571037"/>
                </a:lnTo>
                <a:lnTo>
                  <a:pt x="0" y="0"/>
                </a:lnTo>
                <a:close/>
              </a:path>
            </a:pathLst>
          </a:custGeom>
          <a:blipFill>
            <a:blip r:embed="rId2">
              <a:extLst>
                <a:ext uri="{96DAC541-7B7A-43D3-8B79-37D633B846F1}">
                  <asvg:svgBlip xmlns:asvg="http://schemas.microsoft.com/office/drawing/2016/SVG/main" r:embed="rId3"/>
                </a:ext>
              </a:extLst>
            </a:blip>
            <a:stretch>
              <a:fillRect l="-81989" t="-104361" r="-88681" b="-94374"/>
            </a:stretch>
          </a:blipFill>
        </p:spPr>
      </p:sp>
      <p:grpSp>
        <p:nvGrpSpPr>
          <p:cNvPr name="Group 3" id="3"/>
          <p:cNvGrpSpPr/>
          <p:nvPr/>
        </p:nvGrpSpPr>
        <p:grpSpPr>
          <a:xfrm rot="0">
            <a:off x="1543381" y="-425955"/>
            <a:ext cx="6044828" cy="5162158"/>
            <a:chOff x="0" y="0"/>
            <a:chExt cx="722556" cy="617048"/>
          </a:xfrm>
        </p:grpSpPr>
        <p:sp>
          <p:nvSpPr>
            <p:cNvPr name="Freeform 4" id="4"/>
            <p:cNvSpPr/>
            <p:nvPr/>
          </p:nvSpPr>
          <p:spPr>
            <a:xfrm flipH="false" flipV="false" rot="0">
              <a:off x="0" y="0"/>
              <a:ext cx="722556" cy="617048"/>
            </a:xfrm>
            <a:custGeom>
              <a:avLst/>
              <a:gdLst/>
              <a:ahLst/>
              <a:cxnLst/>
              <a:rect r="r" b="b" t="t" l="l"/>
              <a:pathLst>
                <a:path h="617048" w="722556">
                  <a:moveTo>
                    <a:pt x="0" y="0"/>
                  </a:moveTo>
                  <a:lnTo>
                    <a:pt x="722556" y="0"/>
                  </a:lnTo>
                  <a:lnTo>
                    <a:pt x="722556" y="617048"/>
                  </a:lnTo>
                  <a:lnTo>
                    <a:pt x="0" y="617048"/>
                  </a:lnTo>
                  <a:close/>
                </a:path>
              </a:pathLst>
            </a:custGeom>
            <a:blipFill>
              <a:blip r:embed="rId4"/>
              <a:stretch>
                <a:fillRect l="-17820" t="0" r="-17820" b="0"/>
              </a:stretch>
            </a:blipFill>
          </p:spPr>
        </p:sp>
      </p:grpSp>
      <p:sp>
        <p:nvSpPr>
          <p:cNvPr name="Freeform 5" id="5"/>
          <p:cNvSpPr/>
          <p:nvPr/>
        </p:nvSpPr>
        <p:spPr>
          <a:xfrm flipH="false" flipV="false" rot="0">
            <a:off x="15684837" y="6794061"/>
            <a:ext cx="3918644" cy="3589038"/>
          </a:xfrm>
          <a:custGeom>
            <a:avLst/>
            <a:gdLst/>
            <a:ahLst/>
            <a:cxnLst/>
            <a:rect r="r" b="b" t="t" l="l"/>
            <a:pathLst>
              <a:path h="3589038" w="3918644">
                <a:moveTo>
                  <a:pt x="0" y="0"/>
                </a:moveTo>
                <a:lnTo>
                  <a:pt x="3918644" y="0"/>
                </a:lnTo>
                <a:lnTo>
                  <a:pt x="3918644" y="3589038"/>
                </a:lnTo>
                <a:lnTo>
                  <a:pt x="0" y="3589038"/>
                </a:lnTo>
                <a:lnTo>
                  <a:pt x="0" y="0"/>
                </a:lnTo>
                <a:close/>
              </a:path>
            </a:pathLst>
          </a:custGeom>
          <a:blipFill>
            <a:blip r:embed="rId5">
              <a:extLst>
                <a:ext uri="{96DAC541-7B7A-43D3-8B79-37D633B846F1}">
                  <asvg:svgBlip xmlns:asvg="http://schemas.microsoft.com/office/drawing/2016/SVG/main" r:embed="rId6"/>
                </a:ext>
              </a:extLst>
            </a:blip>
            <a:stretch>
              <a:fillRect l="-82014" t="-70729" r="-42224" b="-60943"/>
            </a:stretch>
          </a:blipFill>
        </p:spPr>
      </p:sp>
      <p:sp>
        <p:nvSpPr>
          <p:cNvPr name="TextBox 6" id="6"/>
          <p:cNvSpPr txBox="true"/>
          <p:nvPr/>
        </p:nvSpPr>
        <p:spPr>
          <a:xfrm rot="0">
            <a:off x="7899929" y="2193298"/>
            <a:ext cx="9744230" cy="972820"/>
          </a:xfrm>
          <a:prstGeom prst="rect">
            <a:avLst/>
          </a:prstGeom>
        </p:spPr>
        <p:txBody>
          <a:bodyPr anchor="t" rtlCol="false" tIns="0" lIns="0" bIns="0" rIns="0">
            <a:spAutoFit/>
          </a:bodyPr>
          <a:lstStyle/>
          <a:p>
            <a:pPr algn="ctr" marL="0" indent="0" lvl="0">
              <a:lnSpc>
                <a:spcPts val="6800"/>
              </a:lnSpc>
              <a:spcBef>
                <a:spcPct val="0"/>
              </a:spcBef>
            </a:pPr>
            <a:r>
              <a:rPr lang="en-US" b="true" sz="6800" spc="-374">
                <a:solidFill>
                  <a:srgbClr val="000000"/>
                </a:solidFill>
                <a:latin typeface="Poppins Bold"/>
                <a:ea typeface="Poppins Bold"/>
                <a:cs typeface="Poppins Bold"/>
                <a:sym typeface="Poppins Bold"/>
              </a:rPr>
              <a:t>MICROCREDENTIALS</a:t>
            </a:r>
          </a:p>
        </p:txBody>
      </p:sp>
      <p:sp>
        <p:nvSpPr>
          <p:cNvPr name="TextBox 7" id="7"/>
          <p:cNvSpPr txBox="true"/>
          <p:nvPr/>
        </p:nvSpPr>
        <p:spPr>
          <a:xfrm rot="0">
            <a:off x="2965322" y="5460604"/>
            <a:ext cx="12357356" cy="3638551"/>
          </a:xfrm>
          <a:prstGeom prst="rect">
            <a:avLst/>
          </a:prstGeom>
        </p:spPr>
        <p:txBody>
          <a:bodyPr anchor="t" rtlCol="false" tIns="0" lIns="0" bIns="0" rIns="0">
            <a:spAutoFit/>
          </a:bodyPr>
          <a:lstStyle/>
          <a:p>
            <a:pPr algn="l" marL="647695" indent="-323848" lvl="1">
              <a:lnSpc>
                <a:spcPts val="4199"/>
              </a:lnSpc>
              <a:buFont typeface="Arial"/>
              <a:buChar char="•"/>
            </a:pPr>
            <a:r>
              <a:rPr lang="en-US" sz="2999">
                <a:solidFill>
                  <a:srgbClr val="231F20"/>
                </a:solidFill>
                <a:latin typeface="TT Firs Neue"/>
                <a:ea typeface="TT Firs Neue"/>
                <a:cs typeface="TT Firs Neue"/>
                <a:sym typeface="TT Firs Neue"/>
              </a:rPr>
              <a:t>The microcredential subcommittee will begin looking at microcredentials this fall.</a:t>
            </a:r>
          </a:p>
          <a:p>
            <a:pPr algn="l" marL="647695" indent="-323848" lvl="1">
              <a:lnSpc>
                <a:spcPts val="4199"/>
              </a:lnSpc>
              <a:buFont typeface="Arial"/>
              <a:buChar char="•"/>
            </a:pPr>
            <a:r>
              <a:rPr lang="en-US" sz="2999">
                <a:solidFill>
                  <a:srgbClr val="231F20"/>
                </a:solidFill>
                <a:latin typeface="TT Firs Neue"/>
                <a:ea typeface="TT Firs Neue"/>
                <a:cs typeface="TT Firs Neue"/>
                <a:sym typeface="TT Firs Neue"/>
              </a:rPr>
              <a:t>Associate Provost Kristine Still will send a communication out to students and faculty reminding them of the process.</a:t>
            </a:r>
          </a:p>
          <a:p>
            <a:pPr algn="l" marL="647695" indent="-323848" lvl="1">
              <a:lnSpc>
                <a:spcPts val="4199"/>
              </a:lnSpc>
              <a:buFont typeface="Arial"/>
              <a:buChar char="•"/>
            </a:pPr>
            <a:r>
              <a:rPr lang="en-US" sz="2999">
                <a:solidFill>
                  <a:srgbClr val="231F20"/>
                </a:solidFill>
                <a:latin typeface="TT Firs Neue"/>
                <a:ea typeface="TT Firs Neue"/>
                <a:cs typeface="TT Firs Neue"/>
                <a:sym typeface="TT Firs Neue"/>
              </a:rPr>
              <a:t>The subcommittee will begin to identify courses for the next set of microcredentials. </a:t>
            </a:r>
          </a:p>
          <a:p>
            <a:pPr algn="l">
              <a:lnSpc>
                <a:spcPts val="4199"/>
              </a:lnSpc>
            </a:pP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FEFFFF"/>
        </a:solidFill>
      </p:bgPr>
    </p:bg>
    <p:spTree>
      <p:nvGrpSpPr>
        <p:cNvPr id="1" name=""/>
        <p:cNvGrpSpPr/>
        <p:nvPr/>
      </p:nvGrpSpPr>
      <p:grpSpPr>
        <a:xfrm>
          <a:off x="0" y="0"/>
          <a:ext cx="0" cy="0"/>
          <a:chOff x="0" y="0"/>
          <a:chExt cx="0" cy="0"/>
        </a:xfrm>
      </p:grpSpPr>
      <p:sp>
        <p:nvSpPr>
          <p:cNvPr name="Freeform 2" id="2"/>
          <p:cNvSpPr/>
          <p:nvPr/>
        </p:nvSpPr>
        <p:spPr>
          <a:xfrm flipH="false" flipV="false" rot="0">
            <a:off x="5316883" y="1679586"/>
            <a:ext cx="7654235" cy="8237598"/>
          </a:xfrm>
          <a:custGeom>
            <a:avLst/>
            <a:gdLst/>
            <a:ahLst/>
            <a:cxnLst/>
            <a:rect r="r" b="b" t="t" l="l"/>
            <a:pathLst>
              <a:path h="8237598" w="7654235">
                <a:moveTo>
                  <a:pt x="0" y="0"/>
                </a:moveTo>
                <a:lnTo>
                  <a:pt x="7654234" y="0"/>
                </a:lnTo>
                <a:lnTo>
                  <a:pt x="7654234" y="8237597"/>
                </a:lnTo>
                <a:lnTo>
                  <a:pt x="0" y="8237597"/>
                </a:lnTo>
                <a:lnTo>
                  <a:pt x="0" y="0"/>
                </a:lnTo>
                <a:close/>
              </a:path>
            </a:pathLst>
          </a:custGeom>
          <a:blipFill>
            <a:blip r:embed="rId2"/>
            <a:stretch>
              <a:fillRect l="0" t="0" r="0" b="0"/>
            </a:stretch>
          </a:blipFill>
        </p:spPr>
      </p:sp>
      <p:sp>
        <p:nvSpPr>
          <p:cNvPr name="TextBox 3" id="3"/>
          <p:cNvSpPr txBox="true"/>
          <p:nvPr/>
        </p:nvSpPr>
        <p:spPr>
          <a:xfrm rot="0">
            <a:off x="4360664" y="698500"/>
            <a:ext cx="9566672" cy="708025"/>
          </a:xfrm>
          <a:prstGeom prst="rect">
            <a:avLst/>
          </a:prstGeom>
        </p:spPr>
        <p:txBody>
          <a:bodyPr anchor="t" rtlCol="false" tIns="0" lIns="0" bIns="0" rIns="0">
            <a:spAutoFit/>
          </a:bodyPr>
          <a:lstStyle/>
          <a:p>
            <a:pPr algn="ctr">
              <a:lnSpc>
                <a:spcPts val="5000"/>
              </a:lnSpc>
              <a:spcBef>
                <a:spcPct val="0"/>
              </a:spcBef>
            </a:pPr>
            <a:r>
              <a:rPr lang="en-US" b="true" sz="5000" spc="-275">
                <a:solidFill>
                  <a:srgbClr val="000000"/>
                </a:solidFill>
                <a:latin typeface="Poppins Bold"/>
                <a:ea typeface="Poppins Bold"/>
                <a:cs typeface="Poppins Bold"/>
                <a:sym typeface="Poppins Bold"/>
              </a:rPr>
              <a:t>COMMITTEE MEMBERS 2026-2027</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EFFFF"/>
        </a:solidFill>
      </p:bgPr>
    </p:bg>
    <p:spTree>
      <p:nvGrpSpPr>
        <p:cNvPr id="1" name=""/>
        <p:cNvGrpSpPr/>
        <p:nvPr/>
      </p:nvGrpSpPr>
      <p:grpSpPr>
        <a:xfrm>
          <a:off x="0" y="0"/>
          <a:ext cx="0" cy="0"/>
          <a:chOff x="0" y="0"/>
          <a:chExt cx="0" cy="0"/>
        </a:xfrm>
      </p:grpSpPr>
      <p:sp>
        <p:nvSpPr>
          <p:cNvPr name="Freeform 2" id="2"/>
          <p:cNvSpPr/>
          <p:nvPr/>
        </p:nvSpPr>
        <p:spPr>
          <a:xfrm flipH="false" flipV="false" rot="0">
            <a:off x="-599001" y="-100185"/>
            <a:ext cx="8138413" cy="10387185"/>
          </a:xfrm>
          <a:custGeom>
            <a:avLst/>
            <a:gdLst/>
            <a:ahLst/>
            <a:cxnLst/>
            <a:rect r="r" b="b" t="t" l="l"/>
            <a:pathLst>
              <a:path h="10387185" w="8138413">
                <a:moveTo>
                  <a:pt x="0" y="0"/>
                </a:moveTo>
                <a:lnTo>
                  <a:pt x="8138413" y="0"/>
                </a:lnTo>
                <a:lnTo>
                  <a:pt x="8138413" y="10387185"/>
                </a:lnTo>
                <a:lnTo>
                  <a:pt x="0" y="10387185"/>
                </a:lnTo>
                <a:lnTo>
                  <a:pt x="0" y="0"/>
                </a:lnTo>
                <a:close/>
              </a:path>
            </a:pathLst>
          </a:custGeom>
          <a:blipFill>
            <a:blip r:embed="rId2">
              <a:extLst>
                <a:ext uri="{96DAC541-7B7A-43D3-8B79-37D633B846F1}">
                  <asvg:svgBlip xmlns:asvg="http://schemas.microsoft.com/office/drawing/2016/SVG/main" r:embed="rId3"/>
                </a:ext>
              </a:extLst>
            </a:blip>
            <a:stretch>
              <a:fillRect l="-90866" t="-38821" r="-77713" b="-45307"/>
            </a:stretch>
          </a:blipFill>
        </p:spPr>
      </p:sp>
      <p:sp>
        <p:nvSpPr>
          <p:cNvPr name="Freeform 3" id="3"/>
          <p:cNvSpPr/>
          <p:nvPr/>
        </p:nvSpPr>
        <p:spPr>
          <a:xfrm flipH="false" flipV="false" rot="0">
            <a:off x="1467810" y="1028700"/>
            <a:ext cx="3964669" cy="8212528"/>
          </a:xfrm>
          <a:custGeom>
            <a:avLst/>
            <a:gdLst/>
            <a:ahLst/>
            <a:cxnLst/>
            <a:rect r="r" b="b" t="t" l="l"/>
            <a:pathLst>
              <a:path h="8212528" w="3964669">
                <a:moveTo>
                  <a:pt x="0" y="0"/>
                </a:moveTo>
                <a:lnTo>
                  <a:pt x="3964668" y="0"/>
                </a:lnTo>
                <a:lnTo>
                  <a:pt x="3964668" y="8212528"/>
                </a:lnTo>
                <a:lnTo>
                  <a:pt x="0" y="8212528"/>
                </a:lnTo>
                <a:lnTo>
                  <a:pt x="0" y="0"/>
                </a:lnTo>
                <a:close/>
              </a:path>
            </a:pathLst>
          </a:custGeom>
          <a:blipFill>
            <a:blip r:embed="rId4">
              <a:alphaModFix amt="29000"/>
              <a:extLst>
                <a:ext uri="{96DAC541-7B7A-43D3-8B79-37D633B846F1}">
                  <asvg:svgBlip xmlns:asvg="http://schemas.microsoft.com/office/drawing/2016/SVG/main" r:embed="rId5"/>
                </a:ext>
              </a:extLst>
            </a:blip>
            <a:stretch>
              <a:fillRect l="-260132" t="-42061" r="-250174" b="-90696"/>
            </a:stretch>
          </a:blipFill>
        </p:spPr>
      </p:sp>
      <p:sp>
        <p:nvSpPr>
          <p:cNvPr name="Freeform 4" id="4"/>
          <p:cNvSpPr/>
          <p:nvPr/>
        </p:nvSpPr>
        <p:spPr>
          <a:xfrm flipH="false" flipV="false" rot="0">
            <a:off x="8584533" y="3857807"/>
            <a:ext cx="559467" cy="553173"/>
          </a:xfrm>
          <a:custGeom>
            <a:avLst/>
            <a:gdLst/>
            <a:ahLst/>
            <a:cxnLst/>
            <a:rect r="r" b="b" t="t" l="l"/>
            <a:pathLst>
              <a:path h="553173" w="559467">
                <a:moveTo>
                  <a:pt x="0" y="0"/>
                </a:moveTo>
                <a:lnTo>
                  <a:pt x="559467" y="0"/>
                </a:lnTo>
                <a:lnTo>
                  <a:pt x="559467" y="553174"/>
                </a:lnTo>
                <a:lnTo>
                  <a:pt x="0" y="553174"/>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8584533" y="5370483"/>
            <a:ext cx="559467" cy="553173"/>
          </a:xfrm>
          <a:custGeom>
            <a:avLst/>
            <a:gdLst/>
            <a:ahLst/>
            <a:cxnLst/>
            <a:rect r="r" b="b" t="t" l="l"/>
            <a:pathLst>
              <a:path h="553173" w="559467">
                <a:moveTo>
                  <a:pt x="0" y="0"/>
                </a:moveTo>
                <a:lnTo>
                  <a:pt x="559467" y="0"/>
                </a:lnTo>
                <a:lnTo>
                  <a:pt x="559467" y="553173"/>
                </a:lnTo>
                <a:lnTo>
                  <a:pt x="0" y="55317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0">
            <a:off x="8584533" y="7074447"/>
            <a:ext cx="559467" cy="553173"/>
          </a:xfrm>
          <a:custGeom>
            <a:avLst/>
            <a:gdLst/>
            <a:ahLst/>
            <a:cxnLst/>
            <a:rect r="r" b="b" t="t" l="l"/>
            <a:pathLst>
              <a:path h="553173" w="559467">
                <a:moveTo>
                  <a:pt x="0" y="0"/>
                </a:moveTo>
                <a:lnTo>
                  <a:pt x="559467" y="0"/>
                </a:lnTo>
                <a:lnTo>
                  <a:pt x="559467" y="553173"/>
                </a:lnTo>
                <a:lnTo>
                  <a:pt x="0" y="55317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false" flipV="false" rot="0">
            <a:off x="1576321" y="3392308"/>
            <a:ext cx="3747647" cy="3485312"/>
          </a:xfrm>
          <a:custGeom>
            <a:avLst/>
            <a:gdLst/>
            <a:ahLst/>
            <a:cxnLst/>
            <a:rect r="r" b="b" t="t" l="l"/>
            <a:pathLst>
              <a:path h="3485312" w="3747647">
                <a:moveTo>
                  <a:pt x="0" y="0"/>
                </a:moveTo>
                <a:lnTo>
                  <a:pt x="3747647" y="0"/>
                </a:lnTo>
                <a:lnTo>
                  <a:pt x="3747647" y="3485312"/>
                </a:lnTo>
                <a:lnTo>
                  <a:pt x="0" y="3485312"/>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8" id="8"/>
          <p:cNvSpPr txBox="true"/>
          <p:nvPr/>
        </p:nvSpPr>
        <p:spPr>
          <a:xfrm rot="0">
            <a:off x="8360323" y="1627687"/>
            <a:ext cx="8898977" cy="972820"/>
          </a:xfrm>
          <a:prstGeom prst="rect">
            <a:avLst/>
          </a:prstGeom>
        </p:spPr>
        <p:txBody>
          <a:bodyPr anchor="t" rtlCol="false" tIns="0" lIns="0" bIns="0" rIns="0">
            <a:spAutoFit/>
          </a:bodyPr>
          <a:lstStyle/>
          <a:p>
            <a:pPr algn="ctr">
              <a:lnSpc>
                <a:spcPts val="6800"/>
              </a:lnSpc>
            </a:pPr>
            <a:r>
              <a:rPr lang="en-US" b="true" sz="6800" spc="-374">
                <a:solidFill>
                  <a:srgbClr val="CC0000"/>
                </a:solidFill>
                <a:latin typeface="Poppins Bold"/>
                <a:ea typeface="Poppins Bold"/>
                <a:cs typeface="Poppins Bold"/>
                <a:sym typeface="Poppins Bold"/>
              </a:rPr>
              <a:t>WHERE WE’VE BEEN</a:t>
            </a:r>
          </a:p>
        </p:txBody>
      </p:sp>
      <p:sp>
        <p:nvSpPr>
          <p:cNvPr name="TextBox 9" id="9"/>
          <p:cNvSpPr txBox="true"/>
          <p:nvPr/>
        </p:nvSpPr>
        <p:spPr>
          <a:xfrm rot="0">
            <a:off x="9529309" y="3915954"/>
            <a:ext cx="7524439" cy="495301"/>
          </a:xfrm>
          <a:prstGeom prst="rect">
            <a:avLst/>
          </a:prstGeom>
        </p:spPr>
        <p:txBody>
          <a:bodyPr anchor="t" rtlCol="false" tIns="0" lIns="0" bIns="0" rIns="0">
            <a:spAutoFit/>
          </a:bodyPr>
          <a:lstStyle/>
          <a:p>
            <a:pPr algn="l">
              <a:lnSpc>
                <a:spcPts val="4199"/>
              </a:lnSpc>
            </a:pPr>
            <a:r>
              <a:rPr lang="en-US" sz="2999">
                <a:solidFill>
                  <a:srgbClr val="231F20"/>
                </a:solidFill>
                <a:latin typeface="TT Firs Neue"/>
                <a:ea typeface="TT Firs Neue"/>
                <a:cs typeface="TT Firs Neue"/>
                <a:sym typeface="TT Firs Neue"/>
              </a:rPr>
              <a:t>Developed an assessment plan</a:t>
            </a:r>
          </a:p>
        </p:txBody>
      </p:sp>
      <p:sp>
        <p:nvSpPr>
          <p:cNvPr name="TextBox 10" id="10"/>
          <p:cNvSpPr txBox="true"/>
          <p:nvPr/>
        </p:nvSpPr>
        <p:spPr>
          <a:xfrm rot="0">
            <a:off x="9529309" y="5375607"/>
            <a:ext cx="7524439" cy="495301"/>
          </a:xfrm>
          <a:prstGeom prst="rect">
            <a:avLst/>
          </a:prstGeom>
        </p:spPr>
        <p:txBody>
          <a:bodyPr anchor="t" rtlCol="false" tIns="0" lIns="0" bIns="0" rIns="0">
            <a:spAutoFit/>
          </a:bodyPr>
          <a:lstStyle/>
          <a:p>
            <a:pPr algn="l">
              <a:lnSpc>
                <a:spcPts val="4199"/>
              </a:lnSpc>
            </a:pPr>
            <a:r>
              <a:rPr lang="en-US" sz="2999">
                <a:solidFill>
                  <a:srgbClr val="231F20"/>
                </a:solidFill>
                <a:latin typeface="TT Firs Neue"/>
                <a:ea typeface="TT Firs Neue"/>
                <a:cs typeface="TT Firs Neue"/>
                <a:sym typeface="TT Firs Neue"/>
              </a:rPr>
              <a:t>Cleaned up the catalog</a:t>
            </a:r>
          </a:p>
        </p:txBody>
      </p:sp>
      <p:sp>
        <p:nvSpPr>
          <p:cNvPr name="TextBox 11" id="11"/>
          <p:cNvSpPr txBox="true"/>
          <p:nvPr/>
        </p:nvSpPr>
        <p:spPr>
          <a:xfrm rot="0">
            <a:off x="9529309" y="7079571"/>
            <a:ext cx="7524439" cy="1019176"/>
          </a:xfrm>
          <a:prstGeom prst="rect">
            <a:avLst/>
          </a:prstGeom>
        </p:spPr>
        <p:txBody>
          <a:bodyPr anchor="t" rtlCol="false" tIns="0" lIns="0" bIns="0" rIns="0">
            <a:spAutoFit/>
          </a:bodyPr>
          <a:lstStyle/>
          <a:p>
            <a:pPr algn="l">
              <a:lnSpc>
                <a:spcPts val="4199"/>
              </a:lnSpc>
            </a:pPr>
            <a:r>
              <a:rPr lang="en-US" sz="2999">
                <a:solidFill>
                  <a:srgbClr val="231F20"/>
                </a:solidFill>
                <a:latin typeface="TT Firs Neue"/>
                <a:ea typeface="TT Firs Neue"/>
                <a:cs typeface="TT Firs Neue"/>
                <a:sym typeface="TT Firs Neue"/>
              </a:rPr>
              <a:t>Developed and launched a new General Education website</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EFFFF"/>
        </a:solidFill>
      </p:bgPr>
    </p:bg>
    <p:spTree>
      <p:nvGrpSpPr>
        <p:cNvPr id="1" name=""/>
        <p:cNvGrpSpPr/>
        <p:nvPr/>
      </p:nvGrpSpPr>
      <p:grpSpPr>
        <a:xfrm>
          <a:off x="0" y="0"/>
          <a:ext cx="0" cy="0"/>
          <a:chOff x="0" y="0"/>
          <a:chExt cx="0" cy="0"/>
        </a:xfrm>
      </p:grpSpPr>
      <p:sp>
        <p:nvSpPr>
          <p:cNvPr name="Freeform 2" id="2"/>
          <p:cNvSpPr/>
          <p:nvPr/>
        </p:nvSpPr>
        <p:spPr>
          <a:xfrm flipH="false" flipV="false" rot="0">
            <a:off x="0" y="7016963"/>
            <a:ext cx="18457900" cy="5669212"/>
          </a:xfrm>
          <a:custGeom>
            <a:avLst/>
            <a:gdLst/>
            <a:ahLst/>
            <a:cxnLst/>
            <a:rect r="r" b="b" t="t" l="l"/>
            <a:pathLst>
              <a:path h="5669212" w="18457900">
                <a:moveTo>
                  <a:pt x="0" y="0"/>
                </a:moveTo>
                <a:lnTo>
                  <a:pt x="18457900" y="0"/>
                </a:lnTo>
                <a:lnTo>
                  <a:pt x="18457900" y="5669212"/>
                </a:lnTo>
                <a:lnTo>
                  <a:pt x="0" y="5669212"/>
                </a:lnTo>
                <a:lnTo>
                  <a:pt x="0" y="0"/>
                </a:lnTo>
                <a:close/>
              </a:path>
            </a:pathLst>
          </a:custGeom>
          <a:blipFill>
            <a:blip r:embed="rId2">
              <a:extLst>
                <a:ext uri="{96DAC541-7B7A-43D3-8B79-37D633B846F1}">
                  <asvg:svgBlip xmlns:asvg="http://schemas.microsoft.com/office/drawing/2016/SVG/main" r:embed="rId3"/>
                </a:ext>
              </a:extLst>
            </a:blip>
            <a:stretch>
              <a:fillRect l="-22213" t="-225817" r="-6813" b="-89544"/>
            </a:stretch>
          </a:blipFill>
        </p:spPr>
      </p:sp>
      <p:sp>
        <p:nvSpPr>
          <p:cNvPr name="Freeform 3" id="3"/>
          <p:cNvSpPr/>
          <p:nvPr/>
        </p:nvSpPr>
        <p:spPr>
          <a:xfrm flipH="false" flipV="false" rot="0">
            <a:off x="715808" y="2639080"/>
            <a:ext cx="16856385" cy="6995400"/>
          </a:xfrm>
          <a:custGeom>
            <a:avLst/>
            <a:gdLst/>
            <a:ahLst/>
            <a:cxnLst/>
            <a:rect r="r" b="b" t="t" l="l"/>
            <a:pathLst>
              <a:path h="6995400" w="16856385">
                <a:moveTo>
                  <a:pt x="0" y="0"/>
                </a:moveTo>
                <a:lnTo>
                  <a:pt x="16856384" y="0"/>
                </a:lnTo>
                <a:lnTo>
                  <a:pt x="16856384" y="6995400"/>
                </a:lnTo>
                <a:lnTo>
                  <a:pt x="0" y="6995400"/>
                </a:lnTo>
                <a:lnTo>
                  <a:pt x="0" y="0"/>
                </a:lnTo>
                <a:close/>
              </a:path>
            </a:pathLst>
          </a:custGeom>
          <a:blipFill>
            <a:blip r:embed="rId4"/>
            <a:stretch>
              <a:fillRect l="0" t="0" r="0" b="0"/>
            </a:stretch>
          </a:blipFill>
        </p:spPr>
      </p:sp>
      <p:sp>
        <p:nvSpPr>
          <p:cNvPr name="TextBox 4" id="4"/>
          <p:cNvSpPr txBox="true"/>
          <p:nvPr/>
        </p:nvSpPr>
        <p:spPr>
          <a:xfrm rot="0">
            <a:off x="6199287" y="570865"/>
            <a:ext cx="5889426" cy="972820"/>
          </a:xfrm>
          <a:prstGeom prst="rect">
            <a:avLst/>
          </a:prstGeom>
        </p:spPr>
        <p:txBody>
          <a:bodyPr anchor="t" rtlCol="false" tIns="0" lIns="0" bIns="0" rIns="0">
            <a:spAutoFit/>
          </a:bodyPr>
          <a:lstStyle/>
          <a:p>
            <a:pPr algn="l" marL="0" indent="0" lvl="0">
              <a:lnSpc>
                <a:spcPts val="6800"/>
              </a:lnSpc>
              <a:spcBef>
                <a:spcPct val="0"/>
              </a:spcBef>
            </a:pPr>
            <a:r>
              <a:rPr lang="en-US" b="true" sz="6800" spc="-374">
                <a:solidFill>
                  <a:srgbClr val="0B0A0A"/>
                </a:solidFill>
                <a:latin typeface="Poppins Bold"/>
                <a:ea typeface="Poppins Bold"/>
                <a:cs typeface="Poppins Bold"/>
                <a:sym typeface="Poppins Bold"/>
              </a:rPr>
              <a:t>NEW WEBSITE</a:t>
            </a:r>
          </a:p>
        </p:txBody>
      </p:sp>
      <p:sp>
        <p:nvSpPr>
          <p:cNvPr name="TextBox 5" id="5"/>
          <p:cNvSpPr txBox="true"/>
          <p:nvPr/>
        </p:nvSpPr>
        <p:spPr>
          <a:xfrm rot="0">
            <a:off x="4899023" y="1762650"/>
            <a:ext cx="8192393" cy="438150"/>
          </a:xfrm>
          <a:prstGeom prst="rect">
            <a:avLst/>
          </a:prstGeom>
        </p:spPr>
        <p:txBody>
          <a:bodyPr anchor="t" rtlCol="false" tIns="0" lIns="0" bIns="0" rIns="0">
            <a:spAutoFit/>
          </a:bodyPr>
          <a:lstStyle/>
          <a:p>
            <a:pPr algn="ctr">
              <a:lnSpc>
                <a:spcPts val="3599"/>
              </a:lnSpc>
              <a:spcBef>
                <a:spcPct val="0"/>
              </a:spcBef>
            </a:pPr>
            <a:r>
              <a:rPr lang="en-US" b="true" sz="2999">
                <a:solidFill>
                  <a:srgbClr val="0B0A0A"/>
                </a:solidFill>
                <a:latin typeface="TT Firs Neue Bold"/>
                <a:ea typeface="TT Firs Neue Bold"/>
                <a:cs typeface="TT Firs Neue Bold"/>
                <a:sym typeface="TT Firs Neue Bold"/>
              </a:rPr>
              <a:t>www.ysu.edu/general-education-program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192761" y="1957544"/>
            <a:ext cx="810383" cy="625008"/>
          </a:xfrm>
          <a:custGeom>
            <a:avLst/>
            <a:gdLst/>
            <a:ahLst/>
            <a:cxnLst/>
            <a:rect r="r" b="b" t="t" l="l"/>
            <a:pathLst>
              <a:path h="625008" w="810383">
                <a:moveTo>
                  <a:pt x="0" y="0"/>
                </a:moveTo>
                <a:lnTo>
                  <a:pt x="810383" y="0"/>
                </a:lnTo>
                <a:lnTo>
                  <a:pt x="810383" y="625008"/>
                </a:lnTo>
                <a:lnTo>
                  <a:pt x="0" y="62500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492020" y="1028700"/>
            <a:ext cx="17401481" cy="8164195"/>
          </a:xfrm>
          <a:custGeom>
            <a:avLst/>
            <a:gdLst/>
            <a:ahLst/>
            <a:cxnLst/>
            <a:rect r="r" b="b" t="t" l="l"/>
            <a:pathLst>
              <a:path h="8164195" w="17401481">
                <a:moveTo>
                  <a:pt x="0" y="0"/>
                </a:moveTo>
                <a:lnTo>
                  <a:pt x="17401481" y="0"/>
                </a:lnTo>
                <a:lnTo>
                  <a:pt x="17401481" y="8164195"/>
                </a:lnTo>
                <a:lnTo>
                  <a:pt x="0" y="8164195"/>
                </a:lnTo>
                <a:lnTo>
                  <a:pt x="0" y="0"/>
                </a:lnTo>
                <a:close/>
              </a:path>
            </a:pathLst>
          </a:custGeom>
          <a:blipFill>
            <a:blip r:embed="rId4"/>
            <a:stretch>
              <a:fillRect l="0" t="0" r="0" b="0"/>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EFFFF"/>
        </a:solidFill>
      </p:bgPr>
    </p:bg>
    <p:spTree>
      <p:nvGrpSpPr>
        <p:cNvPr id="1" name=""/>
        <p:cNvGrpSpPr/>
        <p:nvPr/>
      </p:nvGrpSpPr>
      <p:grpSpPr>
        <a:xfrm>
          <a:off x="0" y="0"/>
          <a:ext cx="0" cy="0"/>
          <a:chOff x="0" y="0"/>
          <a:chExt cx="0" cy="0"/>
        </a:xfrm>
      </p:grpSpPr>
      <p:sp>
        <p:nvSpPr>
          <p:cNvPr name="Freeform 2" id="2"/>
          <p:cNvSpPr/>
          <p:nvPr/>
        </p:nvSpPr>
        <p:spPr>
          <a:xfrm flipH="false" flipV="false" rot="0">
            <a:off x="-700" y="6146238"/>
            <a:ext cx="14279119" cy="4337960"/>
          </a:xfrm>
          <a:custGeom>
            <a:avLst/>
            <a:gdLst/>
            <a:ahLst/>
            <a:cxnLst/>
            <a:rect r="r" b="b" t="t" l="l"/>
            <a:pathLst>
              <a:path h="4337960" w="14279119">
                <a:moveTo>
                  <a:pt x="0" y="0"/>
                </a:moveTo>
                <a:lnTo>
                  <a:pt x="14279119" y="0"/>
                </a:lnTo>
                <a:lnTo>
                  <a:pt x="14279119" y="4337960"/>
                </a:lnTo>
                <a:lnTo>
                  <a:pt x="0" y="4337960"/>
                </a:lnTo>
                <a:lnTo>
                  <a:pt x="0" y="0"/>
                </a:lnTo>
                <a:close/>
              </a:path>
            </a:pathLst>
          </a:custGeom>
          <a:blipFill>
            <a:blip r:embed="rId2">
              <a:extLst>
                <a:ext uri="{96DAC541-7B7A-43D3-8B79-37D633B846F1}">
                  <asvg:svgBlip xmlns:asvg="http://schemas.microsoft.com/office/drawing/2016/SVG/main" r:embed="rId3"/>
                </a:ext>
              </a:extLst>
            </a:blip>
            <a:stretch>
              <a:fillRect l="-24512" t="-148571" r="-24781" b="-224426"/>
            </a:stretch>
          </a:blipFill>
        </p:spPr>
      </p:sp>
      <p:sp>
        <p:nvSpPr>
          <p:cNvPr name="Freeform 3" id="3"/>
          <p:cNvSpPr/>
          <p:nvPr/>
        </p:nvSpPr>
        <p:spPr>
          <a:xfrm flipH="false" flipV="false" rot="0">
            <a:off x="1088755" y="7208219"/>
            <a:ext cx="7651606" cy="1968834"/>
          </a:xfrm>
          <a:custGeom>
            <a:avLst/>
            <a:gdLst/>
            <a:ahLst/>
            <a:cxnLst/>
            <a:rect r="r" b="b" t="t" l="l"/>
            <a:pathLst>
              <a:path h="1968834" w="7651606">
                <a:moveTo>
                  <a:pt x="0" y="0"/>
                </a:moveTo>
                <a:lnTo>
                  <a:pt x="7651607" y="0"/>
                </a:lnTo>
                <a:lnTo>
                  <a:pt x="7651607" y="1968835"/>
                </a:lnTo>
                <a:lnTo>
                  <a:pt x="0" y="1968835"/>
                </a:lnTo>
                <a:lnTo>
                  <a:pt x="0" y="0"/>
                </a:lnTo>
                <a:close/>
              </a:path>
            </a:pathLst>
          </a:custGeom>
          <a:blipFill>
            <a:blip r:embed="rId4">
              <a:extLst>
                <a:ext uri="{96DAC541-7B7A-43D3-8B79-37D633B846F1}">
                  <asvg:svgBlip xmlns:asvg="http://schemas.microsoft.com/office/drawing/2016/SVG/main" r:embed="rId5"/>
                </a:ext>
              </a:extLst>
            </a:blip>
            <a:stretch>
              <a:fillRect l="-17530" t="-247912" r="-18363" b="-226146"/>
            </a:stretch>
          </a:blipFill>
          <a:ln cap="sq">
            <a:noFill/>
            <a:prstDash val="solid"/>
            <a:miter/>
          </a:ln>
        </p:spPr>
      </p:sp>
      <p:sp>
        <p:nvSpPr>
          <p:cNvPr name="Freeform 4" id="4"/>
          <p:cNvSpPr/>
          <p:nvPr/>
        </p:nvSpPr>
        <p:spPr>
          <a:xfrm flipH="false" flipV="false" rot="0">
            <a:off x="8933313" y="7209602"/>
            <a:ext cx="7648676" cy="1967452"/>
          </a:xfrm>
          <a:custGeom>
            <a:avLst/>
            <a:gdLst/>
            <a:ahLst/>
            <a:cxnLst/>
            <a:rect r="r" b="b" t="t" l="l"/>
            <a:pathLst>
              <a:path h="1967452" w="7648676">
                <a:moveTo>
                  <a:pt x="0" y="0"/>
                </a:moveTo>
                <a:lnTo>
                  <a:pt x="7648676" y="0"/>
                </a:lnTo>
                <a:lnTo>
                  <a:pt x="7648676" y="1967452"/>
                </a:lnTo>
                <a:lnTo>
                  <a:pt x="0" y="1967452"/>
                </a:lnTo>
                <a:lnTo>
                  <a:pt x="0" y="0"/>
                </a:lnTo>
                <a:close/>
              </a:path>
            </a:pathLst>
          </a:custGeom>
          <a:blipFill>
            <a:blip r:embed="rId6">
              <a:extLst>
                <a:ext uri="{96DAC541-7B7A-43D3-8B79-37D633B846F1}">
                  <asvg:svgBlip xmlns:asvg="http://schemas.microsoft.com/office/drawing/2016/SVG/main" r:embed="rId7"/>
                </a:ext>
              </a:extLst>
            </a:blip>
            <a:stretch>
              <a:fillRect l="-86432" t="-336197" r="-17559" b="-506492"/>
            </a:stretch>
          </a:blipFill>
          <a:ln cap="sq">
            <a:noFill/>
            <a:prstDash val="solid"/>
            <a:miter/>
          </a:ln>
        </p:spPr>
      </p:sp>
      <p:sp>
        <p:nvSpPr>
          <p:cNvPr name="Freeform 5" id="5"/>
          <p:cNvSpPr/>
          <p:nvPr/>
        </p:nvSpPr>
        <p:spPr>
          <a:xfrm flipH="false" flipV="false" rot="0">
            <a:off x="1088755" y="5045551"/>
            <a:ext cx="7648709" cy="1970627"/>
          </a:xfrm>
          <a:custGeom>
            <a:avLst/>
            <a:gdLst/>
            <a:ahLst/>
            <a:cxnLst/>
            <a:rect r="r" b="b" t="t" l="l"/>
            <a:pathLst>
              <a:path h="1970627" w="7648709">
                <a:moveTo>
                  <a:pt x="0" y="0"/>
                </a:moveTo>
                <a:lnTo>
                  <a:pt x="7648709" y="0"/>
                </a:lnTo>
                <a:lnTo>
                  <a:pt x="7648709" y="1970627"/>
                </a:lnTo>
                <a:lnTo>
                  <a:pt x="0" y="1970627"/>
                </a:lnTo>
                <a:lnTo>
                  <a:pt x="0" y="0"/>
                </a:lnTo>
                <a:close/>
              </a:path>
            </a:pathLst>
          </a:custGeom>
          <a:blipFill>
            <a:blip r:embed="rId8">
              <a:extLst>
                <a:ext uri="{96DAC541-7B7A-43D3-8B79-37D633B846F1}">
                  <asvg:svgBlip xmlns:asvg="http://schemas.microsoft.com/office/drawing/2016/SVG/main" r:embed="rId9"/>
                </a:ext>
              </a:extLst>
            </a:blip>
            <a:stretch>
              <a:fillRect l="-39932" t="-243177" r="-17759" b="-367486"/>
            </a:stretch>
          </a:blipFill>
        </p:spPr>
      </p:sp>
      <p:sp>
        <p:nvSpPr>
          <p:cNvPr name="Freeform 6" id="6"/>
          <p:cNvSpPr/>
          <p:nvPr/>
        </p:nvSpPr>
        <p:spPr>
          <a:xfrm flipH="false" flipV="false" rot="0">
            <a:off x="8933313" y="5051054"/>
            <a:ext cx="7646168" cy="1965124"/>
          </a:xfrm>
          <a:custGeom>
            <a:avLst/>
            <a:gdLst/>
            <a:ahLst/>
            <a:cxnLst/>
            <a:rect r="r" b="b" t="t" l="l"/>
            <a:pathLst>
              <a:path h="1965124" w="7646168">
                <a:moveTo>
                  <a:pt x="0" y="0"/>
                </a:moveTo>
                <a:lnTo>
                  <a:pt x="7646169" y="0"/>
                </a:lnTo>
                <a:lnTo>
                  <a:pt x="7646169" y="1965124"/>
                </a:lnTo>
                <a:lnTo>
                  <a:pt x="0" y="1965124"/>
                </a:lnTo>
                <a:lnTo>
                  <a:pt x="0" y="0"/>
                </a:lnTo>
                <a:close/>
              </a:path>
            </a:pathLst>
          </a:custGeom>
          <a:blipFill>
            <a:blip r:embed="rId10">
              <a:extLst>
                <a:ext uri="{96DAC541-7B7A-43D3-8B79-37D633B846F1}">
                  <asvg:svgBlip xmlns:asvg="http://schemas.microsoft.com/office/drawing/2016/SVG/main" r:embed="rId11"/>
                </a:ext>
              </a:extLst>
            </a:blip>
            <a:stretch>
              <a:fillRect l="-22100" t="-248253" r="-26527" b="-273579"/>
            </a:stretch>
          </a:blipFill>
          <a:ln cap="sq">
            <a:noFill/>
            <a:prstDash val="solid"/>
            <a:miter/>
          </a:ln>
        </p:spPr>
      </p:sp>
      <p:sp>
        <p:nvSpPr>
          <p:cNvPr name="Freeform 7" id="7"/>
          <p:cNvSpPr/>
          <p:nvPr/>
        </p:nvSpPr>
        <p:spPr>
          <a:xfrm flipH="false" flipV="false" rot="0">
            <a:off x="1336713" y="5529792"/>
            <a:ext cx="981380" cy="958072"/>
          </a:xfrm>
          <a:custGeom>
            <a:avLst/>
            <a:gdLst/>
            <a:ahLst/>
            <a:cxnLst/>
            <a:rect r="r" b="b" t="t" l="l"/>
            <a:pathLst>
              <a:path h="958072" w="981380">
                <a:moveTo>
                  <a:pt x="0" y="0"/>
                </a:moveTo>
                <a:lnTo>
                  <a:pt x="981381" y="0"/>
                </a:lnTo>
                <a:lnTo>
                  <a:pt x="981381" y="958073"/>
                </a:lnTo>
                <a:lnTo>
                  <a:pt x="0" y="958073"/>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8" id="8"/>
          <p:cNvSpPr/>
          <p:nvPr/>
        </p:nvSpPr>
        <p:spPr>
          <a:xfrm flipH="false" flipV="false" rot="0">
            <a:off x="1336713" y="7713600"/>
            <a:ext cx="981380" cy="958072"/>
          </a:xfrm>
          <a:custGeom>
            <a:avLst/>
            <a:gdLst/>
            <a:ahLst/>
            <a:cxnLst/>
            <a:rect r="r" b="b" t="t" l="l"/>
            <a:pathLst>
              <a:path h="958072" w="981380">
                <a:moveTo>
                  <a:pt x="0" y="0"/>
                </a:moveTo>
                <a:lnTo>
                  <a:pt x="981381" y="0"/>
                </a:lnTo>
                <a:lnTo>
                  <a:pt x="981381" y="958073"/>
                </a:lnTo>
                <a:lnTo>
                  <a:pt x="0" y="958073"/>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a:ln cap="sq">
            <a:noFill/>
            <a:prstDash val="solid"/>
            <a:miter/>
          </a:ln>
        </p:spPr>
      </p:sp>
      <p:sp>
        <p:nvSpPr>
          <p:cNvPr name="Freeform 9" id="9"/>
          <p:cNvSpPr/>
          <p:nvPr/>
        </p:nvSpPr>
        <p:spPr>
          <a:xfrm flipH="false" flipV="false" rot="0">
            <a:off x="9182809" y="5529792"/>
            <a:ext cx="981380" cy="958072"/>
          </a:xfrm>
          <a:custGeom>
            <a:avLst/>
            <a:gdLst/>
            <a:ahLst/>
            <a:cxnLst/>
            <a:rect r="r" b="b" t="t" l="l"/>
            <a:pathLst>
              <a:path h="958072" w="981380">
                <a:moveTo>
                  <a:pt x="0" y="0"/>
                </a:moveTo>
                <a:lnTo>
                  <a:pt x="981380" y="0"/>
                </a:lnTo>
                <a:lnTo>
                  <a:pt x="981380" y="958073"/>
                </a:lnTo>
                <a:lnTo>
                  <a:pt x="0" y="958073"/>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a:ln cap="sq">
            <a:noFill/>
            <a:prstDash val="solid"/>
            <a:miter/>
          </a:ln>
        </p:spPr>
      </p:sp>
      <p:sp>
        <p:nvSpPr>
          <p:cNvPr name="Freeform 10" id="10"/>
          <p:cNvSpPr/>
          <p:nvPr/>
        </p:nvSpPr>
        <p:spPr>
          <a:xfrm flipH="false" flipV="false" rot="0">
            <a:off x="9182809" y="7713600"/>
            <a:ext cx="981380" cy="958072"/>
          </a:xfrm>
          <a:custGeom>
            <a:avLst/>
            <a:gdLst/>
            <a:ahLst/>
            <a:cxnLst/>
            <a:rect r="r" b="b" t="t" l="l"/>
            <a:pathLst>
              <a:path h="958072" w="981380">
                <a:moveTo>
                  <a:pt x="0" y="0"/>
                </a:moveTo>
                <a:lnTo>
                  <a:pt x="981380" y="0"/>
                </a:lnTo>
                <a:lnTo>
                  <a:pt x="981380" y="958073"/>
                </a:lnTo>
                <a:lnTo>
                  <a:pt x="0" y="958073"/>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a:ln cap="sq">
            <a:noFill/>
            <a:prstDash val="solid"/>
            <a:miter/>
          </a:ln>
        </p:spPr>
      </p:sp>
      <p:sp>
        <p:nvSpPr>
          <p:cNvPr name="Freeform 11" id="11"/>
          <p:cNvSpPr/>
          <p:nvPr/>
        </p:nvSpPr>
        <p:spPr>
          <a:xfrm flipH="false" flipV="false" rot="0">
            <a:off x="0" y="0"/>
            <a:ext cx="2820000" cy="4855051"/>
          </a:xfrm>
          <a:custGeom>
            <a:avLst/>
            <a:gdLst/>
            <a:ahLst/>
            <a:cxnLst/>
            <a:rect r="r" b="b" t="t" l="l"/>
            <a:pathLst>
              <a:path h="4855051" w="2820000">
                <a:moveTo>
                  <a:pt x="0" y="0"/>
                </a:moveTo>
                <a:lnTo>
                  <a:pt x="2820000" y="0"/>
                </a:lnTo>
                <a:lnTo>
                  <a:pt x="2820000" y="4855051"/>
                </a:lnTo>
                <a:lnTo>
                  <a:pt x="0" y="4855051"/>
                </a:lnTo>
                <a:lnTo>
                  <a:pt x="0" y="0"/>
                </a:lnTo>
                <a:close/>
              </a:path>
            </a:pathLst>
          </a:custGeom>
          <a:blipFill>
            <a:blip r:embed="rId20">
              <a:alphaModFix amt="29000"/>
              <a:extLst>
                <a:ext uri="{96DAC541-7B7A-43D3-8B79-37D633B846F1}">
                  <asvg:svgBlip xmlns:asvg="http://schemas.microsoft.com/office/drawing/2016/SVG/main" r:embed="rId21"/>
                </a:ext>
              </a:extLst>
            </a:blip>
            <a:stretch>
              <a:fillRect l="-197907" t="-53411" r="-28241" b="-33896"/>
            </a:stretch>
          </a:blipFill>
          <a:ln cap="sq">
            <a:noFill/>
            <a:prstDash val="solid"/>
            <a:miter/>
          </a:ln>
        </p:spPr>
      </p:sp>
      <p:sp>
        <p:nvSpPr>
          <p:cNvPr name="Freeform 12" id="12"/>
          <p:cNvSpPr/>
          <p:nvPr/>
        </p:nvSpPr>
        <p:spPr>
          <a:xfrm flipH="false" flipV="false" rot="0">
            <a:off x="13411895" y="621929"/>
            <a:ext cx="3353562" cy="4114800"/>
          </a:xfrm>
          <a:custGeom>
            <a:avLst/>
            <a:gdLst/>
            <a:ahLst/>
            <a:cxnLst/>
            <a:rect r="r" b="b" t="t" l="l"/>
            <a:pathLst>
              <a:path h="4114800" w="3353562">
                <a:moveTo>
                  <a:pt x="0" y="0"/>
                </a:moveTo>
                <a:lnTo>
                  <a:pt x="3353562" y="0"/>
                </a:lnTo>
                <a:lnTo>
                  <a:pt x="3353562" y="4114800"/>
                </a:lnTo>
                <a:lnTo>
                  <a:pt x="0" y="4114800"/>
                </a:lnTo>
                <a:lnTo>
                  <a:pt x="0" y="0"/>
                </a:lnTo>
                <a:close/>
              </a:path>
            </a:pathLst>
          </a:custGeom>
          <a:blipFill>
            <a:blip r:embed="rId22">
              <a:extLst>
                <a:ext uri="{96DAC541-7B7A-43D3-8B79-37D633B846F1}">
                  <asvg:svgBlip xmlns:asvg="http://schemas.microsoft.com/office/drawing/2016/SVG/main" r:embed="rId23"/>
                </a:ext>
              </a:extLst>
            </a:blip>
            <a:stretch>
              <a:fillRect l="0" t="0" r="0" b="0"/>
            </a:stretch>
          </a:blipFill>
        </p:spPr>
      </p:sp>
      <p:sp>
        <p:nvSpPr>
          <p:cNvPr name="TextBox 13" id="13"/>
          <p:cNvSpPr txBox="true"/>
          <p:nvPr/>
        </p:nvSpPr>
        <p:spPr>
          <a:xfrm rot="0">
            <a:off x="2761006" y="8012353"/>
            <a:ext cx="5606499" cy="361950"/>
          </a:xfrm>
          <a:prstGeom prst="rect">
            <a:avLst/>
          </a:prstGeom>
        </p:spPr>
        <p:txBody>
          <a:bodyPr anchor="t" rtlCol="false" tIns="0" lIns="0" bIns="0" rIns="0">
            <a:spAutoFit/>
          </a:bodyPr>
          <a:lstStyle/>
          <a:p>
            <a:pPr algn="l">
              <a:lnSpc>
                <a:spcPts val="2879"/>
              </a:lnSpc>
            </a:pPr>
            <a:r>
              <a:rPr lang="en-US" sz="2400" b="true">
                <a:solidFill>
                  <a:srgbClr val="FEFFFF"/>
                </a:solidFill>
                <a:latin typeface="TT Firs Neue Bold"/>
                <a:ea typeface="TT Firs Neue Bold"/>
                <a:cs typeface="TT Firs Neue Bold"/>
                <a:sym typeface="TT Firs Neue Bold"/>
              </a:rPr>
              <a:t>Philosophy of General Education</a:t>
            </a:r>
          </a:p>
        </p:txBody>
      </p:sp>
      <p:sp>
        <p:nvSpPr>
          <p:cNvPr name="TextBox 14" id="14"/>
          <p:cNvSpPr txBox="true"/>
          <p:nvPr/>
        </p:nvSpPr>
        <p:spPr>
          <a:xfrm rot="0">
            <a:off x="10606637" y="7953235"/>
            <a:ext cx="5608508" cy="361950"/>
          </a:xfrm>
          <a:prstGeom prst="rect">
            <a:avLst/>
          </a:prstGeom>
        </p:spPr>
        <p:txBody>
          <a:bodyPr anchor="t" rtlCol="false" tIns="0" lIns="0" bIns="0" rIns="0">
            <a:spAutoFit/>
          </a:bodyPr>
          <a:lstStyle/>
          <a:p>
            <a:pPr algn="l">
              <a:lnSpc>
                <a:spcPts val="2879"/>
              </a:lnSpc>
            </a:pPr>
            <a:r>
              <a:rPr lang="en-US" sz="2400" b="true">
                <a:solidFill>
                  <a:srgbClr val="FEFFFF"/>
                </a:solidFill>
                <a:latin typeface="TT Firs Neue Bold"/>
                <a:ea typeface="TT Firs Neue Bold"/>
                <a:cs typeface="TT Firs Neue Bold"/>
                <a:sym typeface="TT Firs Neue Bold"/>
              </a:rPr>
              <a:t>Assessment pilot</a:t>
            </a:r>
          </a:p>
        </p:txBody>
      </p:sp>
      <p:sp>
        <p:nvSpPr>
          <p:cNvPr name="TextBox 15" id="15"/>
          <p:cNvSpPr txBox="true"/>
          <p:nvPr/>
        </p:nvSpPr>
        <p:spPr>
          <a:xfrm rot="0">
            <a:off x="2761006" y="5828828"/>
            <a:ext cx="5606499" cy="400050"/>
          </a:xfrm>
          <a:prstGeom prst="rect">
            <a:avLst/>
          </a:prstGeom>
        </p:spPr>
        <p:txBody>
          <a:bodyPr anchor="t" rtlCol="false" tIns="0" lIns="0" bIns="0" rIns="0">
            <a:spAutoFit/>
          </a:bodyPr>
          <a:lstStyle/>
          <a:p>
            <a:pPr algn="l">
              <a:lnSpc>
                <a:spcPts val="3119"/>
              </a:lnSpc>
            </a:pPr>
            <a:r>
              <a:rPr lang="en-US" sz="2599" b="true">
                <a:solidFill>
                  <a:srgbClr val="FEFFFF"/>
                </a:solidFill>
                <a:latin typeface="TT Firs Neue Bold"/>
                <a:ea typeface="TT Firs Neue Bold"/>
                <a:cs typeface="TT Firs Neue Bold"/>
                <a:sym typeface="TT Firs Neue Bold"/>
              </a:rPr>
              <a:t>HB 96</a:t>
            </a:r>
          </a:p>
        </p:txBody>
      </p:sp>
      <p:sp>
        <p:nvSpPr>
          <p:cNvPr name="TextBox 16" id="16"/>
          <p:cNvSpPr txBox="true"/>
          <p:nvPr/>
        </p:nvSpPr>
        <p:spPr>
          <a:xfrm rot="0">
            <a:off x="10606637" y="5646878"/>
            <a:ext cx="5608508" cy="723900"/>
          </a:xfrm>
          <a:prstGeom prst="rect">
            <a:avLst/>
          </a:prstGeom>
        </p:spPr>
        <p:txBody>
          <a:bodyPr anchor="t" rtlCol="false" tIns="0" lIns="0" bIns="0" rIns="0">
            <a:spAutoFit/>
          </a:bodyPr>
          <a:lstStyle/>
          <a:p>
            <a:pPr algn="l">
              <a:lnSpc>
                <a:spcPts val="2879"/>
              </a:lnSpc>
            </a:pPr>
            <a:r>
              <a:rPr lang="en-US" sz="2400" b="true">
                <a:solidFill>
                  <a:srgbClr val="FEFFFF"/>
                </a:solidFill>
                <a:latin typeface="TT Firs Neue Bold"/>
                <a:ea typeface="TT Firs Neue Bold"/>
                <a:cs typeface="TT Firs Neue Bold"/>
                <a:sym typeface="TT Firs Neue Bold"/>
              </a:rPr>
              <a:t>Protocol for changing courses in the mdoel</a:t>
            </a:r>
          </a:p>
        </p:txBody>
      </p:sp>
      <p:sp>
        <p:nvSpPr>
          <p:cNvPr name="TextBox 17" id="17"/>
          <p:cNvSpPr txBox="true"/>
          <p:nvPr/>
        </p:nvSpPr>
        <p:spPr>
          <a:xfrm rot="0">
            <a:off x="3761847" y="2221494"/>
            <a:ext cx="9211316" cy="972820"/>
          </a:xfrm>
          <a:prstGeom prst="rect">
            <a:avLst/>
          </a:prstGeom>
        </p:spPr>
        <p:txBody>
          <a:bodyPr anchor="t" rtlCol="false" tIns="0" lIns="0" bIns="0" rIns="0">
            <a:spAutoFit/>
          </a:bodyPr>
          <a:lstStyle/>
          <a:p>
            <a:pPr algn="l" marL="0" indent="0" lvl="0">
              <a:lnSpc>
                <a:spcPts val="6800"/>
              </a:lnSpc>
              <a:spcBef>
                <a:spcPct val="0"/>
              </a:spcBef>
            </a:pPr>
            <a:r>
              <a:rPr lang="en-US" b="true" sz="6800" spc="-374">
                <a:solidFill>
                  <a:srgbClr val="000000"/>
                </a:solidFill>
                <a:latin typeface="Poppins Bold"/>
                <a:ea typeface="Poppins Bold"/>
                <a:cs typeface="Poppins Bold"/>
                <a:sym typeface="Poppins Bold"/>
              </a:rPr>
              <a:t>WHERE WE’RE HEADED</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FEFFFF"/>
        </a:solidFill>
      </p:bgPr>
    </p:bg>
    <p:spTree>
      <p:nvGrpSpPr>
        <p:cNvPr id="1" name=""/>
        <p:cNvGrpSpPr/>
        <p:nvPr/>
      </p:nvGrpSpPr>
      <p:grpSpPr>
        <a:xfrm>
          <a:off x="0" y="0"/>
          <a:ext cx="0" cy="0"/>
          <a:chOff x="0" y="0"/>
          <a:chExt cx="0" cy="0"/>
        </a:xfrm>
      </p:grpSpPr>
      <p:sp>
        <p:nvSpPr>
          <p:cNvPr name="Freeform 2" id="2"/>
          <p:cNvSpPr/>
          <p:nvPr/>
        </p:nvSpPr>
        <p:spPr>
          <a:xfrm flipH="false" flipV="false" rot="0">
            <a:off x="12388183" y="-362960"/>
            <a:ext cx="6679003" cy="11062099"/>
          </a:xfrm>
          <a:custGeom>
            <a:avLst/>
            <a:gdLst/>
            <a:ahLst/>
            <a:cxnLst/>
            <a:rect r="r" b="b" t="t" l="l"/>
            <a:pathLst>
              <a:path h="11062099" w="6679003">
                <a:moveTo>
                  <a:pt x="0" y="0"/>
                </a:moveTo>
                <a:lnTo>
                  <a:pt x="6679003" y="0"/>
                </a:lnTo>
                <a:lnTo>
                  <a:pt x="6679003" y="11062098"/>
                </a:lnTo>
                <a:lnTo>
                  <a:pt x="0" y="11062098"/>
                </a:lnTo>
                <a:lnTo>
                  <a:pt x="0" y="0"/>
                </a:lnTo>
                <a:close/>
              </a:path>
            </a:pathLst>
          </a:custGeom>
          <a:blipFill>
            <a:blip r:embed="rId2">
              <a:extLst>
                <a:ext uri="{96DAC541-7B7A-43D3-8B79-37D633B846F1}">
                  <asvg:svgBlip xmlns:asvg="http://schemas.microsoft.com/office/drawing/2016/SVG/main" r:embed="rId3"/>
                </a:ext>
              </a:extLst>
            </a:blip>
            <a:stretch>
              <a:fillRect l="-88270" t="-22839" r="-94961" b="-19952"/>
            </a:stretch>
          </a:blipFill>
        </p:spPr>
      </p:sp>
      <p:sp>
        <p:nvSpPr>
          <p:cNvPr name="Freeform 3" id="3"/>
          <p:cNvSpPr/>
          <p:nvPr/>
        </p:nvSpPr>
        <p:spPr>
          <a:xfrm flipH="false" flipV="false" rot="0">
            <a:off x="458775" y="2857093"/>
            <a:ext cx="6685339" cy="5125426"/>
          </a:xfrm>
          <a:custGeom>
            <a:avLst/>
            <a:gdLst/>
            <a:ahLst/>
            <a:cxnLst/>
            <a:rect r="r" b="b" t="t" l="l"/>
            <a:pathLst>
              <a:path h="5125426" w="6685339">
                <a:moveTo>
                  <a:pt x="0" y="0"/>
                </a:moveTo>
                <a:lnTo>
                  <a:pt x="6685339" y="0"/>
                </a:lnTo>
                <a:lnTo>
                  <a:pt x="6685339" y="5125426"/>
                </a:lnTo>
                <a:lnTo>
                  <a:pt x="0" y="5125426"/>
                </a:lnTo>
                <a:lnTo>
                  <a:pt x="0" y="0"/>
                </a:lnTo>
                <a:close/>
              </a:path>
            </a:pathLst>
          </a:custGeom>
          <a:blipFill>
            <a:blip r:embed="rId4">
              <a:alphaModFix amt="29000"/>
              <a:extLst>
                <a:ext uri="{96DAC541-7B7A-43D3-8B79-37D633B846F1}">
                  <asvg:svgBlip xmlns:asvg="http://schemas.microsoft.com/office/drawing/2016/SVG/main" r:embed="rId5"/>
                </a:ext>
              </a:extLst>
            </a:blip>
            <a:stretch>
              <a:fillRect l="-33016" t="-43751" r="-39965" b="-53673"/>
            </a:stretch>
          </a:blipFill>
          <a:ln cap="sq">
            <a:noFill/>
            <a:prstDash val="solid"/>
            <a:miter/>
          </a:ln>
        </p:spPr>
      </p:sp>
      <p:sp>
        <p:nvSpPr>
          <p:cNvPr name="Freeform 4" id="4"/>
          <p:cNvSpPr/>
          <p:nvPr/>
        </p:nvSpPr>
        <p:spPr>
          <a:xfrm flipH="false" flipV="false" rot="0">
            <a:off x="1169223" y="3488339"/>
            <a:ext cx="7974777" cy="4910784"/>
          </a:xfrm>
          <a:custGeom>
            <a:avLst/>
            <a:gdLst/>
            <a:ahLst/>
            <a:cxnLst/>
            <a:rect r="r" b="b" t="t" l="l"/>
            <a:pathLst>
              <a:path h="4910784" w="7974777">
                <a:moveTo>
                  <a:pt x="0" y="0"/>
                </a:moveTo>
                <a:lnTo>
                  <a:pt x="7974777" y="0"/>
                </a:lnTo>
                <a:lnTo>
                  <a:pt x="7974777" y="4910784"/>
                </a:lnTo>
                <a:lnTo>
                  <a:pt x="0" y="4910784"/>
                </a:lnTo>
                <a:lnTo>
                  <a:pt x="0" y="0"/>
                </a:lnTo>
                <a:close/>
              </a:path>
            </a:pathLst>
          </a:custGeom>
          <a:blipFill>
            <a:blip r:embed="rId6"/>
            <a:stretch>
              <a:fillRect l="0" t="0" r="0" b="0"/>
            </a:stretch>
          </a:blipFill>
        </p:spPr>
      </p:sp>
      <p:sp>
        <p:nvSpPr>
          <p:cNvPr name="TextBox 5" id="5"/>
          <p:cNvSpPr txBox="true"/>
          <p:nvPr/>
        </p:nvSpPr>
        <p:spPr>
          <a:xfrm rot="0">
            <a:off x="8335666" y="570865"/>
            <a:ext cx="2936641" cy="972820"/>
          </a:xfrm>
          <a:prstGeom prst="rect">
            <a:avLst/>
          </a:prstGeom>
        </p:spPr>
        <p:txBody>
          <a:bodyPr anchor="t" rtlCol="false" tIns="0" lIns="0" bIns="0" rIns="0">
            <a:spAutoFit/>
          </a:bodyPr>
          <a:lstStyle/>
          <a:p>
            <a:pPr algn="l" marL="0" indent="0" lvl="0">
              <a:lnSpc>
                <a:spcPts val="6800"/>
              </a:lnSpc>
              <a:spcBef>
                <a:spcPct val="0"/>
              </a:spcBef>
            </a:pPr>
            <a:r>
              <a:rPr lang="en-US" b="true" sz="6800" spc="-374">
                <a:solidFill>
                  <a:srgbClr val="000000"/>
                </a:solidFill>
                <a:latin typeface="Poppins Bold"/>
                <a:ea typeface="Poppins Bold"/>
                <a:cs typeface="Poppins Bold"/>
                <a:sym typeface="Poppins Bold"/>
              </a:rPr>
              <a:t>HB 96</a:t>
            </a:r>
          </a:p>
        </p:txBody>
      </p:sp>
      <p:sp>
        <p:nvSpPr>
          <p:cNvPr name="TextBox 6" id="6"/>
          <p:cNvSpPr txBox="true"/>
          <p:nvPr/>
        </p:nvSpPr>
        <p:spPr>
          <a:xfrm rot="0">
            <a:off x="9570189" y="3052893"/>
            <a:ext cx="8484014" cy="5734051"/>
          </a:xfrm>
          <a:prstGeom prst="rect">
            <a:avLst/>
          </a:prstGeom>
        </p:spPr>
        <p:txBody>
          <a:bodyPr anchor="t" rtlCol="false" tIns="0" lIns="0" bIns="0" rIns="0">
            <a:spAutoFit/>
          </a:bodyPr>
          <a:lstStyle/>
          <a:p>
            <a:pPr algn="l">
              <a:lnSpc>
                <a:spcPts val="4199"/>
              </a:lnSpc>
            </a:pPr>
            <a:r>
              <a:rPr lang="en-US" sz="2999" b="true">
                <a:solidFill>
                  <a:srgbClr val="231F20"/>
                </a:solidFill>
                <a:latin typeface="TT Firs Neue Bold"/>
                <a:ea typeface="TT Firs Neue Bold"/>
                <a:cs typeface="TT Firs Neue Bold"/>
                <a:sym typeface="TT Firs Neue Bold"/>
              </a:rPr>
              <a:t>Not</a:t>
            </a:r>
            <a:r>
              <a:rPr lang="en-US" sz="2999" b="true">
                <a:solidFill>
                  <a:srgbClr val="231F20"/>
                </a:solidFill>
                <a:latin typeface="TT Firs Neue Bold"/>
                <a:ea typeface="TT Firs Neue Bold"/>
                <a:cs typeface="TT Firs Neue Bold"/>
                <a:sym typeface="TT Firs Neue Bold"/>
              </a:rPr>
              <a:t> later than December 31, 2026,</a:t>
            </a:r>
            <a:r>
              <a:rPr lang="en-US" sz="2999">
                <a:solidFill>
                  <a:srgbClr val="231F20"/>
                </a:solidFill>
                <a:latin typeface="TT Firs Neue"/>
                <a:ea typeface="TT Firs Neue"/>
                <a:cs typeface="TT Firs Neue"/>
                <a:sym typeface="TT Firs Neue"/>
              </a:rPr>
              <a:t> the board of trustees of each state institution of higher education, as defined in section 3345.011 of the Revised Code, shall formally review and evaluate the components of the state institution's general education curriculum and adopt a resolution acknowledging the board's completion of that review. Each board shall submit a copy of its resolution to the Chancellor of Higher Education.</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FEFFFF"/>
        </a:solidFill>
      </p:bgPr>
    </p:bg>
    <p:spTree>
      <p:nvGrpSpPr>
        <p:cNvPr id="1" name=""/>
        <p:cNvGrpSpPr/>
        <p:nvPr/>
      </p:nvGrpSpPr>
      <p:grpSpPr>
        <a:xfrm>
          <a:off x="0" y="0"/>
          <a:ext cx="0" cy="0"/>
          <a:chOff x="0" y="0"/>
          <a:chExt cx="0" cy="0"/>
        </a:xfrm>
      </p:grpSpPr>
      <p:sp>
        <p:nvSpPr>
          <p:cNvPr name="Freeform 2" id="2"/>
          <p:cNvSpPr/>
          <p:nvPr/>
        </p:nvSpPr>
        <p:spPr>
          <a:xfrm flipH="false" flipV="false" rot="0">
            <a:off x="12388183" y="-362960"/>
            <a:ext cx="6679003" cy="11062099"/>
          </a:xfrm>
          <a:custGeom>
            <a:avLst/>
            <a:gdLst/>
            <a:ahLst/>
            <a:cxnLst/>
            <a:rect r="r" b="b" t="t" l="l"/>
            <a:pathLst>
              <a:path h="11062099" w="6679003">
                <a:moveTo>
                  <a:pt x="0" y="0"/>
                </a:moveTo>
                <a:lnTo>
                  <a:pt x="6679003" y="0"/>
                </a:lnTo>
                <a:lnTo>
                  <a:pt x="6679003" y="11062098"/>
                </a:lnTo>
                <a:lnTo>
                  <a:pt x="0" y="11062098"/>
                </a:lnTo>
                <a:lnTo>
                  <a:pt x="0" y="0"/>
                </a:lnTo>
                <a:close/>
              </a:path>
            </a:pathLst>
          </a:custGeom>
          <a:blipFill>
            <a:blip r:embed="rId2">
              <a:extLst>
                <a:ext uri="{96DAC541-7B7A-43D3-8B79-37D633B846F1}">
                  <asvg:svgBlip xmlns:asvg="http://schemas.microsoft.com/office/drawing/2016/SVG/main" r:embed="rId3"/>
                </a:ext>
              </a:extLst>
            </a:blip>
            <a:stretch>
              <a:fillRect l="-88270" t="-22839" r="-94961" b="-19952"/>
            </a:stretch>
          </a:blipFill>
        </p:spPr>
      </p:sp>
      <p:sp>
        <p:nvSpPr>
          <p:cNvPr name="Freeform 3" id="3"/>
          <p:cNvSpPr/>
          <p:nvPr/>
        </p:nvSpPr>
        <p:spPr>
          <a:xfrm flipH="false" flipV="false" rot="0">
            <a:off x="543792" y="2812086"/>
            <a:ext cx="6685339" cy="5125426"/>
          </a:xfrm>
          <a:custGeom>
            <a:avLst/>
            <a:gdLst/>
            <a:ahLst/>
            <a:cxnLst/>
            <a:rect r="r" b="b" t="t" l="l"/>
            <a:pathLst>
              <a:path h="5125426" w="6685339">
                <a:moveTo>
                  <a:pt x="0" y="0"/>
                </a:moveTo>
                <a:lnTo>
                  <a:pt x="6685339" y="0"/>
                </a:lnTo>
                <a:lnTo>
                  <a:pt x="6685339" y="5125426"/>
                </a:lnTo>
                <a:lnTo>
                  <a:pt x="0" y="5125426"/>
                </a:lnTo>
                <a:lnTo>
                  <a:pt x="0" y="0"/>
                </a:lnTo>
                <a:close/>
              </a:path>
            </a:pathLst>
          </a:custGeom>
          <a:blipFill>
            <a:blip r:embed="rId4">
              <a:alphaModFix amt="29000"/>
              <a:extLst>
                <a:ext uri="{96DAC541-7B7A-43D3-8B79-37D633B846F1}">
                  <asvg:svgBlip xmlns:asvg="http://schemas.microsoft.com/office/drawing/2016/SVG/main" r:embed="rId5"/>
                </a:ext>
              </a:extLst>
            </a:blip>
            <a:stretch>
              <a:fillRect l="-33016" t="-43751" r="-39965" b="-53673"/>
            </a:stretch>
          </a:blipFill>
          <a:ln cap="sq">
            <a:noFill/>
            <a:prstDash val="solid"/>
            <a:miter/>
          </a:ln>
        </p:spPr>
      </p:sp>
      <p:sp>
        <p:nvSpPr>
          <p:cNvPr name="Freeform 4" id="4"/>
          <p:cNvSpPr/>
          <p:nvPr/>
        </p:nvSpPr>
        <p:spPr>
          <a:xfrm flipH="false" flipV="false" rot="0">
            <a:off x="1169223" y="3470846"/>
            <a:ext cx="7974777" cy="4910784"/>
          </a:xfrm>
          <a:custGeom>
            <a:avLst/>
            <a:gdLst/>
            <a:ahLst/>
            <a:cxnLst/>
            <a:rect r="r" b="b" t="t" l="l"/>
            <a:pathLst>
              <a:path h="4910784" w="7974777">
                <a:moveTo>
                  <a:pt x="0" y="0"/>
                </a:moveTo>
                <a:lnTo>
                  <a:pt x="7974777" y="0"/>
                </a:lnTo>
                <a:lnTo>
                  <a:pt x="7974777" y="4910784"/>
                </a:lnTo>
                <a:lnTo>
                  <a:pt x="0" y="4910784"/>
                </a:lnTo>
                <a:lnTo>
                  <a:pt x="0" y="0"/>
                </a:lnTo>
                <a:close/>
              </a:path>
            </a:pathLst>
          </a:custGeom>
          <a:blipFill>
            <a:blip r:embed="rId6"/>
            <a:stretch>
              <a:fillRect l="0" t="0" r="0" b="0"/>
            </a:stretch>
          </a:blipFill>
        </p:spPr>
      </p:sp>
      <p:sp>
        <p:nvSpPr>
          <p:cNvPr name="TextBox 5" id="5"/>
          <p:cNvSpPr txBox="true"/>
          <p:nvPr/>
        </p:nvSpPr>
        <p:spPr>
          <a:xfrm rot="0">
            <a:off x="8335666" y="570865"/>
            <a:ext cx="2936641" cy="972820"/>
          </a:xfrm>
          <a:prstGeom prst="rect">
            <a:avLst/>
          </a:prstGeom>
        </p:spPr>
        <p:txBody>
          <a:bodyPr anchor="t" rtlCol="false" tIns="0" lIns="0" bIns="0" rIns="0">
            <a:spAutoFit/>
          </a:bodyPr>
          <a:lstStyle/>
          <a:p>
            <a:pPr algn="l" marL="0" indent="0" lvl="0">
              <a:lnSpc>
                <a:spcPts val="6800"/>
              </a:lnSpc>
              <a:spcBef>
                <a:spcPct val="0"/>
              </a:spcBef>
            </a:pPr>
            <a:r>
              <a:rPr lang="en-US" b="true" sz="6800" spc="-374">
                <a:solidFill>
                  <a:srgbClr val="000000"/>
                </a:solidFill>
                <a:latin typeface="Poppins Bold"/>
                <a:ea typeface="Poppins Bold"/>
                <a:cs typeface="Poppins Bold"/>
                <a:sym typeface="Poppins Bold"/>
              </a:rPr>
              <a:t>HB 96</a:t>
            </a:r>
          </a:p>
        </p:txBody>
      </p:sp>
      <p:sp>
        <p:nvSpPr>
          <p:cNvPr name="TextBox 6" id="6"/>
          <p:cNvSpPr txBox="true"/>
          <p:nvPr/>
        </p:nvSpPr>
        <p:spPr>
          <a:xfrm rot="0">
            <a:off x="9570189" y="3559275"/>
            <a:ext cx="8484014" cy="4686301"/>
          </a:xfrm>
          <a:prstGeom prst="rect">
            <a:avLst/>
          </a:prstGeom>
        </p:spPr>
        <p:txBody>
          <a:bodyPr anchor="t" rtlCol="false" tIns="0" lIns="0" bIns="0" rIns="0">
            <a:spAutoFit/>
          </a:bodyPr>
          <a:lstStyle/>
          <a:p>
            <a:pPr algn="l">
              <a:lnSpc>
                <a:spcPts val="4199"/>
              </a:lnSpc>
            </a:pPr>
            <a:r>
              <a:rPr lang="en-US" sz="2999" b="true">
                <a:solidFill>
                  <a:srgbClr val="231F20"/>
                </a:solidFill>
                <a:latin typeface="TT Firs Neue Bold"/>
                <a:ea typeface="TT Firs Neue Bold"/>
                <a:cs typeface="TT Firs Neue Bold"/>
                <a:sym typeface="TT Firs Neue Bold"/>
              </a:rPr>
              <a:t>Not</a:t>
            </a:r>
            <a:r>
              <a:rPr lang="en-US" sz="2999" b="true">
                <a:solidFill>
                  <a:srgbClr val="231F20"/>
                </a:solidFill>
                <a:latin typeface="TT Firs Neue Bold"/>
                <a:ea typeface="TT Firs Neue Bold"/>
                <a:cs typeface="TT Firs Neue Bold"/>
                <a:sym typeface="TT Firs Neue Bold"/>
              </a:rPr>
              <a:t> later than March 31, 2027,</a:t>
            </a:r>
            <a:r>
              <a:rPr lang="en-US" sz="2999">
                <a:solidFill>
                  <a:srgbClr val="231F20"/>
                </a:solidFill>
                <a:latin typeface="TT Firs Neue"/>
                <a:ea typeface="TT Firs Neue"/>
                <a:cs typeface="TT Firs Neue"/>
                <a:sym typeface="TT Firs Neue"/>
              </a:rPr>
              <a:t> the board of trustees of each state institution of higher education shall formally evaluate the state institution's general education curriculum to enhance content that furthers the state's post-secondary education attainment and workforce goals. In conducting the evaluation, the board shall consider adjusting the general education curriculum in the following areas:</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EFFFF"/>
        </a:solidFill>
      </p:bgPr>
    </p:bg>
    <p:spTree>
      <p:nvGrpSpPr>
        <p:cNvPr id="1" name=""/>
        <p:cNvGrpSpPr/>
        <p:nvPr/>
      </p:nvGrpSpPr>
      <p:grpSpPr>
        <a:xfrm>
          <a:off x="0" y="0"/>
          <a:ext cx="0" cy="0"/>
          <a:chOff x="0" y="0"/>
          <a:chExt cx="0" cy="0"/>
        </a:xfrm>
      </p:grpSpPr>
      <p:sp>
        <p:nvSpPr>
          <p:cNvPr name="Freeform 2" id="2"/>
          <p:cNvSpPr/>
          <p:nvPr/>
        </p:nvSpPr>
        <p:spPr>
          <a:xfrm flipH="false" flipV="false" rot="0">
            <a:off x="12388183" y="-362960"/>
            <a:ext cx="6679003" cy="11062099"/>
          </a:xfrm>
          <a:custGeom>
            <a:avLst/>
            <a:gdLst/>
            <a:ahLst/>
            <a:cxnLst/>
            <a:rect r="r" b="b" t="t" l="l"/>
            <a:pathLst>
              <a:path h="11062099" w="6679003">
                <a:moveTo>
                  <a:pt x="0" y="0"/>
                </a:moveTo>
                <a:lnTo>
                  <a:pt x="6679003" y="0"/>
                </a:lnTo>
                <a:lnTo>
                  <a:pt x="6679003" y="11062098"/>
                </a:lnTo>
                <a:lnTo>
                  <a:pt x="0" y="11062098"/>
                </a:lnTo>
                <a:lnTo>
                  <a:pt x="0" y="0"/>
                </a:lnTo>
                <a:close/>
              </a:path>
            </a:pathLst>
          </a:custGeom>
          <a:blipFill>
            <a:blip r:embed="rId2">
              <a:extLst>
                <a:ext uri="{96DAC541-7B7A-43D3-8B79-37D633B846F1}">
                  <asvg:svgBlip xmlns:asvg="http://schemas.microsoft.com/office/drawing/2016/SVG/main" r:embed="rId3"/>
                </a:ext>
              </a:extLst>
            </a:blip>
            <a:stretch>
              <a:fillRect l="-88270" t="-22839" r="-94961" b="-19952"/>
            </a:stretch>
          </a:blipFill>
        </p:spPr>
      </p:sp>
      <p:sp>
        <p:nvSpPr>
          <p:cNvPr name="Freeform 3" id="3"/>
          <p:cNvSpPr/>
          <p:nvPr/>
        </p:nvSpPr>
        <p:spPr>
          <a:xfrm flipH="false" flipV="false" rot="0">
            <a:off x="480029" y="2580787"/>
            <a:ext cx="6685339" cy="5125426"/>
          </a:xfrm>
          <a:custGeom>
            <a:avLst/>
            <a:gdLst/>
            <a:ahLst/>
            <a:cxnLst/>
            <a:rect r="r" b="b" t="t" l="l"/>
            <a:pathLst>
              <a:path h="5125426" w="6685339">
                <a:moveTo>
                  <a:pt x="0" y="0"/>
                </a:moveTo>
                <a:lnTo>
                  <a:pt x="6685339" y="0"/>
                </a:lnTo>
                <a:lnTo>
                  <a:pt x="6685339" y="5125426"/>
                </a:lnTo>
                <a:lnTo>
                  <a:pt x="0" y="5125426"/>
                </a:lnTo>
                <a:lnTo>
                  <a:pt x="0" y="0"/>
                </a:lnTo>
                <a:close/>
              </a:path>
            </a:pathLst>
          </a:custGeom>
          <a:blipFill>
            <a:blip r:embed="rId4">
              <a:alphaModFix amt="29000"/>
              <a:extLst>
                <a:ext uri="{96DAC541-7B7A-43D3-8B79-37D633B846F1}">
                  <asvg:svgBlip xmlns:asvg="http://schemas.microsoft.com/office/drawing/2016/SVG/main" r:embed="rId5"/>
                </a:ext>
              </a:extLst>
            </a:blip>
            <a:stretch>
              <a:fillRect l="-33016" t="-43751" r="-39965" b="-53673"/>
            </a:stretch>
          </a:blipFill>
          <a:ln cap="sq">
            <a:noFill/>
            <a:prstDash val="solid"/>
            <a:miter/>
          </a:ln>
        </p:spPr>
      </p:sp>
      <p:sp>
        <p:nvSpPr>
          <p:cNvPr name="Freeform 4" id="4"/>
          <p:cNvSpPr/>
          <p:nvPr/>
        </p:nvSpPr>
        <p:spPr>
          <a:xfrm flipH="false" flipV="false" rot="0">
            <a:off x="1169223" y="3343917"/>
            <a:ext cx="7974777" cy="4910784"/>
          </a:xfrm>
          <a:custGeom>
            <a:avLst/>
            <a:gdLst/>
            <a:ahLst/>
            <a:cxnLst/>
            <a:rect r="r" b="b" t="t" l="l"/>
            <a:pathLst>
              <a:path h="4910784" w="7974777">
                <a:moveTo>
                  <a:pt x="0" y="0"/>
                </a:moveTo>
                <a:lnTo>
                  <a:pt x="7974777" y="0"/>
                </a:lnTo>
                <a:lnTo>
                  <a:pt x="7974777" y="4910784"/>
                </a:lnTo>
                <a:lnTo>
                  <a:pt x="0" y="4910784"/>
                </a:lnTo>
                <a:lnTo>
                  <a:pt x="0" y="0"/>
                </a:lnTo>
                <a:close/>
              </a:path>
            </a:pathLst>
          </a:custGeom>
          <a:blipFill>
            <a:blip r:embed="rId6"/>
            <a:stretch>
              <a:fillRect l="0" t="0" r="0" b="0"/>
            </a:stretch>
          </a:blipFill>
        </p:spPr>
      </p:sp>
      <p:sp>
        <p:nvSpPr>
          <p:cNvPr name="TextBox 5" id="5"/>
          <p:cNvSpPr txBox="true"/>
          <p:nvPr/>
        </p:nvSpPr>
        <p:spPr>
          <a:xfrm rot="0">
            <a:off x="8335666" y="570865"/>
            <a:ext cx="2936641" cy="972820"/>
          </a:xfrm>
          <a:prstGeom prst="rect">
            <a:avLst/>
          </a:prstGeom>
        </p:spPr>
        <p:txBody>
          <a:bodyPr anchor="t" rtlCol="false" tIns="0" lIns="0" bIns="0" rIns="0">
            <a:spAutoFit/>
          </a:bodyPr>
          <a:lstStyle/>
          <a:p>
            <a:pPr algn="l" marL="0" indent="0" lvl="0">
              <a:lnSpc>
                <a:spcPts val="6800"/>
              </a:lnSpc>
              <a:spcBef>
                <a:spcPct val="0"/>
              </a:spcBef>
            </a:pPr>
            <a:r>
              <a:rPr lang="en-US" b="true" sz="6800" spc="-374">
                <a:solidFill>
                  <a:srgbClr val="000000"/>
                </a:solidFill>
                <a:latin typeface="Poppins Bold"/>
                <a:ea typeface="Poppins Bold"/>
                <a:cs typeface="Poppins Bold"/>
                <a:sym typeface="Poppins Bold"/>
              </a:rPr>
              <a:t>HB 96</a:t>
            </a:r>
          </a:p>
        </p:txBody>
      </p:sp>
      <p:sp>
        <p:nvSpPr>
          <p:cNvPr name="TextBox 6" id="6"/>
          <p:cNvSpPr txBox="true"/>
          <p:nvPr/>
        </p:nvSpPr>
        <p:spPr>
          <a:xfrm rot="0">
            <a:off x="9506426" y="2122659"/>
            <a:ext cx="8484014" cy="7305676"/>
          </a:xfrm>
          <a:prstGeom prst="rect">
            <a:avLst/>
          </a:prstGeom>
        </p:spPr>
        <p:txBody>
          <a:bodyPr anchor="t" rtlCol="false" tIns="0" lIns="0" bIns="0" rIns="0">
            <a:spAutoFit/>
          </a:bodyPr>
          <a:lstStyle/>
          <a:p>
            <a:pPr algn="l">
              <a:lnSpc>
                <a:spcPts val="4199"/>
              </a:lnSpc>
            </a:pPr>
            <a:r>
              <a:rPr lang="en-US" sz="2999">
                <a:solidFill>
                  <a:srgbClr val="231F20"/>
                </a:solidFill>
                <a:latin typeface="TT Firs Neue"/>
                <a:ea typeface="TT Firs Neue"/>
                <a:cs typeface="TT Firs Neue"/>
                <a:sym typeface="TT Firs Neue"/>
              </a:rPr>
              <a:t>(1)</a:t>
            </a:r>
            <a:r>
              <a:rPr lang="en-US" sz="2999">
                <a:solidFill>
                  <a:srgbClr val="231F20"/>
                </a:solidFill>
                <a:latin typeface="TT Firs Neue"/>
                <a:ea typeface="TT Firs Neue"/>
                <a:cs typeface="TT Firs Neue"/>
                <a:sym typeface="TT Firs Neue"/>
              </a:rPr>
              <a:t> Civics, culture, and society, including United States and Ohio history, the foundations of American representative government, how to disagree in a civil manner, and the principles of civil discourse;</a:t>
            </a:r>
          </a:p>
          <a:p>
            <a:pPr algn="l">
              <a:lnSpc>
                <a:spcPts val="4199"/>
              </a:lnSpc>
            </a:pPr>
            <a:r>
              <a:rPr lang="en-US" sz="2999">
                <a:solidFill>
                  <a:srgbClr val="231F20"/>
                </a:solidFill>
                <a:latin typeface="TT Firs Neue"/>
                <a:ea typeface="TT Firs Neue"/>
                <a:cs typeface="TT Firs Neue"/>
                <a:sym typeface="TT Firs Neue"/>
              </a:rPr>
              <a:t> (2) Artificial intelligence, STEM, and computational thinking;</a:t>
            </a:r>
          </a:p>
          <a:p>
            <a:pPr algn="l">
              <a:lnSpc>
                <a:spcPts val="4199"/>
              </a:lnSpc>
            </a:pPr>
            <a:r>
              <a:rPr lang="en-US" sz="2999">
                <a:solidFill>
                  <a:srgbClr val="231F20"/>
                </a:solidFill>
                <a:latin typeface="TT Firs Neue"/>
                <a:ea typeface="TT Firs Neue"/>
                <a:cs typeface="TT Firs Neue"/>
                <a:sym typeface="TT Firs Neue"/>
              </a:rPr>
              <a:t> (3) Entrepreneurship and the principles of innovation;</a:t>
            </a:r>
          </a:p>
          <a:p>
            <a:pPr algn="l">
              <a:lnSpc>
                <a:spcPts val="4199"/>
              </a:lnSpc>
            </a:pPr>
            <a:r>
              <a:rPr lang="en-US" sz="2999">
                <a:solidFill>
                  <a:srgbClr val="231F20"/>
                </a:solidFill>
                <a:latin typeface="TT Firs Neue"/>
                <a:ea typeface="TT Firs Neue"/>
                <a:cs typeface="TT Firs Neue"/>
                <a:sym typeface="TT Firs Neue"/>
              </a:rPr>
              <a:t>(4) Workforce readiness, including fundamental skills necessary for Ohio's graduates to gain employment in in-demand occupations.</a:t>
            </a:r>
          </a:p>
          <a:p>
            <a:pPr algn="l">
              <a:lnSpc>
                <a:spcPts val="4199"/>
              </a:lnSpc>
            </a:pP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FEFFFF"/>
        </a:solidFill>
      </p:bgPr>
    </p:bg>
    <p:spTree>
      <p:nvGrpSpPr>
        <p:cNvPr id="1" name=""/>
        <p:cNvGrpSpPr/>
        <p:nvPr/>
      </p:nvGrpSpPr>
      <p:grpSpPr>
        <a:xfrm>
          <a:off x="0" y="0"/>
          <a:ext cx="0" cy="0"/>
          <a:chOff x="0" y="0"/>
          <a:chExt cx="0" cy="0"/>
        </a:xfrm>
      </p:grpSpPr>
      <p:sp>
        <p:nvSpPr>
          <p:cNvPr name="Freeform 2" id="2"/>
          <p:cNvSpPr/>
          <p:nvPr/>
        </p:nvSpPr>
        <p:spPr>
          <a:xfrm flipH="false" flipV="false" rot="0">
            <a:off x="12388183" y="-362960"/>
            <a:ext cx="6679003" cy="11062099"/>
          </a:xfrm>
          <a:custGeom>
            <a:avLst/>
            <a:gdLst/>
            <a:ahLst/>
            <a:cxnLst/>
            <a:rect r="r" b="b" t="t" l="l"/>
            <a:pathLst>
              <a:path h="11062099" w="6679003">
                <a:moveTo>
                  <a:pt x="0" y="0"/>
                </a:moveTo>
                <a:lnTo>
                  <a:pt x="6679003" y="0"/>
                </a:lnTo>
                <a:lnTo>
                  <a:pt x="6679003" y="11062098"/>
                </a:lnTo>
                <a:lnTo>
                  <a:pt x="0" y="11062098"/>
                </a:lnTo>
                <a:lnTo>
                  <a:pt x="0" y="0"/>
                </a:lnTo>
                <a:close/>
              </a:path>
            </a:pathLst>
          </a:custGeom>
          <a:blipFill>
            <a:blip r:embed="rId2">
              <a:extLst>
                <a:ext uri="{96DAC541-7B7A-43D3-8B79-37D633B846F1}">
                  <asvg:svgBlip xmlns:asvg="http://schemas.microsoft.com/office/drawing/2016/SVG/main" r:embed="rId3"/>
                </a:ext>
              </a:extLst>
            </a:blip>
            <a:stretch>
              <a:fillRect l="-88270" t="-22839" r="-94961" b="-19952"/>
            </a:stretch>
          </a:blipFill>
        </p:spPr>
      </p:sp>
      <p:sp>
        <p:nvSpPr>
          <p:cNvPr name="Freeform 3" id="3"/>
          <p:cNvSpPr/>
          <p:nvPr/>
        </p:nvSpPr>
        <p:spPr>
          <a:xfrm flipH="false" flipV="false" rot="0">
            <a:off x="437521" y="2686655"/>
            <a:ext cx="6685339" cy="5125426"/>
          </a:xfrm>
          <a:custGeom>
            <a:avLst/>
            <a:gdLst/>
            <a:ahLst/>
            <a:cxnLst/>
            <a:rect r="r" b="b" t="t" l="l"/>
            <a:pathLst>
              <a:path h="5125426" w="6685339">
                <a:moveTo>
                  <a:pt x="0" y="0"/>
                </a:moveTo>
                <a:lnTo>
                  <a:pt x="6685339" y="0"/>
                </a:lnTo>
                <a:lnTo>
                  <a:pt x="6685339" y="5125427"/>
                </a:lnTo>
                <a:lnTo>
                  <a:pt x="0" y="5125427"/>
                </a:lnTo>
                <a:lnTo>
                  <a:pt x="0" y="0"/>
                </a:lnTo>
                <a:close/>
              </a:path>
            </a:pathLst>
          </a:custGeom>
          <a:blipFill>
            <a:blip r:embed="rId4">
              <a:alphaModFix amt="29000"/>
              <a:extLst>
                <a:ext uri="{96DAC541-7B7A-43D3-8B79-37D633B846F1}">
                  <asvg:svgBlip xmlns:asvg="http://schemas.microsoft.com/office/drawing/2016/SVG/main" r:embed="rId5"/>
                </a:ext>
              </a:extLst>
            </a:blip>
            <a:stretch>
              <a:fillRect l="-33016" t="-43751" r="-39965" b="-53673"/>
            </a:stretch>
          </a:blipFill>
          <a:ln cap="sq">
            <a:noFill/>
            <a:prstDash val="solid"/>
            <a:miter/>
          </a:ln>
        </p:spPr>
      </p:sp>
      <p:sp>
        <p:nvSpPr>
          <p:cNvPr name="Freeform 4" id="4"/>
          <p:cNvSpPr/>
          <p:nvPr/>
        </p:nvSpPr>
        <p:spPr>
          <a:xfrm flipH="false" flipV="false" rot="0">
            <a:off x="1169223" y="3453906"/>
            <a:ext cx="7974777" cy="4910784"/>
          </a:xfrm>
          <a:custGeom>
            <a:avLst/>
            <a:gdLst/>
            <a:ahLst/>
            <a:cxnLst/>
            <a:rect r="r" b="b" t="t" l="l"/>
            <a:pathLst>
              <a:path h="4910784" w="7974777">
                <a:moveTo>
                  <a:pt x="0" y="0"/>
                </a:moveTo>
                <a:lnTo>
                  <a:pt x="7974777" y="0"/>
                </a:lnTo>
                <a:lnTo>
                  <a:pt x="7974777" y="4910783"/>
                </a:lnTo>
                <a:lnTo>
                  <a:pt x="0" y="4910783"/>
                </a:lnTo>
                <a:lnTo>
                  <a:pt x="0" y="0"/>
                </a:lnTo>
                <a:close/>
              </a:path>
            </a:pathLst>
          </a:custGeom>
          <a:blipFill>
            <a:blip r:embed="rId6"/>
            <a:stretch>
              <a:fillRect l="0" t="0" r="0" b="0"/>
            </a:stretch>
          </a:blipFill>
        </p:spPr>
      </p:sp>
      <p:sp>
        <p:nvSpPr>
          <p:cNvPr name="TextBox 5" id="5"/>
          <p:cNvSpPr txBox="true"/>
          <p:nvPr/>
        </p:nvSpPr>
        <p:spPr>
          <a:xfrm rot="0">
            <a:off x="8335666" y="570865"/>
            <a:ext cx="2936641" cy="972820"/>
          </a:xfrm>
          <a:prstGeom prst="rect">
            <a:avLst/>
          </a:prstGeom>
        </p:spPr>
        <p:txBody>
          <a:bodyPr anchor="t" rtlCol="false" tIns="0" lIns="0" bIns="0" rIns="0">
            <a:spAutoFit/>
          </a:bodyPr>
          <a:lstStyle/>
          <a:p>
            <a:pPr algn="l" marL="0" indent="0" lvl="0">
              <a:lnSpc>
                <a:spcPts val="6800"/>
              </a:lnSpc>
              <a:spcBef>
                <a:spcPct val="0"/>
              </a:spcBef>
            </a:pPr>
            <a:r>
              <a:rPr lang="en-US" b="true" sz="6800" spc="-374">
                <a:solidFill>
                  <a:srgbClr val="000000"/>
                </a:solidFill>
                <a:latin typeface="Poppins Bold"/>
                <a:ea typeface="Poppins Bold"/>
                <a:cs typeface="Poppins Bold"/>
                <a:sym typeface="Poppins Bold"/>
              </a:rPr>
              <a:t>HB 96</a:t>
            </a:r>
          </a:p>
        </p:txBody>
      </p:sp>
      <p:sp>
        <p:nvSpPr>
          <p:cNvPr name="TextBox 6" id="6"/>
          <p:cNvSpPr txBox="true"/>
          <p:nvPr/>
        </p:nvSpPr>
        <p:spPr>
          <a:xfrm rot="0">
            <a:off x="9506426" y="3406281"/>
            <a:ext cx="8484014" cy="3638551"/>
          </a:xfrm>
          <a:prstGeom prst="rect">
            <a:avLst/>
          </a:prstGeom>
        </p:spPr>
        <p:txBody>
          <a:bodyPr anchor="t" rtlCol="false" tIns="0" lIns="0" bIns="0" rIns="0">
            <a:spAutoFit/>
          </a:bodyPr>
          <a:lstStyle/>
          <a:p>
            <a:pPr algn="l">
              <a:lnSpc>
                <a:spcPts val="4199"/>
              </a:lnSpc>
            </a:pPr>
            <a:r>
              <a:rPr lang="en-US" sz="2999" b="true">
                <a:solidFill>
                  <a:srgbClr val="231F20"/>
                </a:solidFill>
                <a:latin typeface="TT Firs Neue Bold"/>
                <a:ea typeface="TT Firs Neue Bold"/>
                <a:cs typeface="TT Firs Neue Bold"/>
                <a:sym typeface="TT Firs Neue Bold"/>
              </a:rPr>
              <a:t>Not</a:t>
            </a:r>
            <a:r>
              <a:rPr lang="en-US" sz="2999" b="true">
                <a:solidFill>
                  <a:srgbClr val="231F20"/>
                </a:solidFill>
                <a:latin typeface="TT Firs Neue Bold"/>
                <a:ea typeface="TT Firs Neue Bold"/>
                <a:cs typeface="TT Firs Neue Bold"/>
                <a:sym typeface="TT Firs Neue Bold"/>
              </a:rPr>
              <a:t> later than June 30, 2027,</a:t>
            </a:r>
            <a:r>
              <a:rPr lang="en-US" sz="2999">
                <a:solidFill>
                  <a:srgbClr val="231F20"/>
                </a:solidFill>
                <a:latin typeface="TT Firs Neue"/>
                <a:ea typeface="TT Firs Neue"/>
                <a:cs typeface="TT Firs Neue"/>
                <a:sym typeface="TT Firs Neue"/>
              </a:rPr>
              <a:t> the board of trustees of each state institution of higher education shall adopt a resolution summarizing changes to the state institution's general education curriculum resulting from the evaluation process and submit a copy of the resolution to the Chancellor.</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DAHUGA2en60</dc:identifier>
  <dcterms:modified xsi:type="dcterms:W3CDTF">2011-08-01T06:04:30Z</dcterms:modified>
  <cp:revision>1</cp:revision>
  <dc:title>YSU General Education</dc:title>
</cp:coreProperties>
</file>